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5" r:id="rId2"/>
  </p:sldMasterIdLst>
  <p:notesMasterIdLst>
    <p:notesMasterId r:id="rId25"/>
  </p:notesMasterIdLst>
  <p:handoutMasterIdLst>
    <p:handoutMasterId r:id="rId26"/>
  </p:handoutMasterIdLst>
  <p:sldIdLst>
    <p:sldId id="446" r:id="rId3"/>
    <p:sldId id="559" r:id="rId4"/>
    <p:sldId id="579" r:id="rId5"/>
    <p:sldId id="590" r:id="rId6"/>
    <p:sldId id="571" r:id="rId7"/>
    <p:sldId id="574" r:id="rId8"/>
    <p:sldId id="573" r:id="rId9"/>
    <p:sldId id="581" r:id="rId10"/>
    <p:sldId id="589" r:id="rId11"/>
    <p:sldId id="582" r:id="rId12"/>
    <p:sldId id="583" r:id="rId13"/>
    <p:sldId id="572" r:id="rId14"/>
    <p:sldId id="575" r:id="rId15"/>
    <p:sldId id="578" r:id="rId16"/>
    <p:sldId id="576" r:id="rId17"/>
    <p:sldId id="584" r:id="rId18"/>
    <p:sldId id="587" r:id="rId19"/>
    <p:sldId id="585" r:id="rId20"/>
    <p:sldId id="586" r:id="rId21"/>
    <p:sldId id="592" r:id="rId22"/>
    <p:sldId id="593" r:id="rId23"/>
    <p:sldId id="570" r:id="rId24"/>
  </p:sldIdLst>
  <p:sldSz cx="9144000" cy="6858000" type="screen4x3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94468AD-7CCE-4B0E-80FD-05E28E1C5261}">
          <p14:sldIdLst>
            <p14:sldId id="446"/>
            <p14:sldId id="559"/>
            <p14:sldId id="579"/>
            <p14:sldId id="590"/>
            <p14:sldId id="571"/>
            <p14:sldId id="574"/>
            <p14:sldId id="573"/>
            <p14:sldId id="581"/>
            <p14:sldId id="589"/>
            <p14:sldId id="582"/>
            <p14:sldId id="583"/>
            <p14:sldId id="572"/>
            <p14:sldId id="575"/>
            <p14:sldId id="578"/>
            <p14:sldId id="576"/>
            <p14:sldId id="584"/>
            <p14:sldId id="587"/>
            <p14:sldId id="585"/>
            <p14:sldId id="586"/>
            <p14:sldId id="592"/>
            <p14:sldId id="593"/>
            <p14:sldId id="57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228" userDrawn="1">
          <p15:clr>
            <a:srgbClr val="A4A3A4"/>
          </p15:clr>
        </p15:guide>
        <p15:guide id="4" pos="1829">
          <p15:clr>
            <a:srgbClr val="A4A3A4"/>
          </p15:clr>
        </p15:guide>
        <p15:guide id="5" orient="horz" pos="14">
          <p15:clr>
            <a:srgbClr val="A4A3A4"/>
          </p15:clr>
        </p15:guide>
        <p15:guide id="6" orient="horz">
          <p15:clr>
            <a:srgbClr val="A4A3A4"/>
          </p15:clr>
        </p15:guide>
        <p15:guide id="7" orient="horz" pos="2257">
          <p15:clr>
            <a:srgbClr val="A4A3A4"/>
          </p15:clr>
        </p15:guide>
        <p15:guide id="8" pos="1800">
          <p15:clr>
            <a:srgbClr val="A4A3A4"/>
          </p15:clr>
        </p15:guide>
        <p15:guide id="9" orient="horz" pos="422">
          <p15:clr>
            <a:srgbClr val="A4A3A4"/>
          </p15:clr>
        </p15:guide>
        <p15:guide id="10" orient="horz" pos="22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2121"/>
    <a:srgbClr val="4F81BD"/>
    <a:srgbClr val="006699"/>
    <a:srgbClr val="01427D"/>
    <a:srgbClr val="3A7DCE"/>
    <a:srgbClr val="C0504D"/>
    <a:srgbClr val="FFFFFF"/>
    <a:srgbClr val="D02800"/>
    <a:srgbClr val="40D444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86369" autoAdjust="0"/>
  </p:normalViewPr>
  <p:slideViewPr>
    <p:cSldViewPr snapToGrid="0">
      <p:cViewPr varScale="1">
        <p:scale>
          <a:sx n="97" d="100"/>
          <a:sy n="97" d="100"/>
        </p:scale>
        <p:origin x="-1374" y="-90"/>
      </p:cViewPr>
      <p:guideLst>
        <p:guide orient="horz" pos="2160"/>
        <p:guide orient="horz" pos="2228"/>
        <p:guide orient="horz" pos="14"/>
        <p:guide orient="horz"/>
        <p:guide orient="horz" pos="2257"/>
        <p:guide orient="horz" pos="422"/>
        <p:guide orient="horz" pos="2252"/>
        <p:guide pos="2880"/>
        <p:guide pos="1829"/>
        <p:guide pos="1800"/>
      </p:guideLst>
    </p:cSldViewPr>
  </p:slideViewPr>
  <p:outlineViewPr>
    <p:cViewPr>
      <p:scale>
        <a:sx n="33" d="100"/>
        <a:sy n="33" d="100"/>
      </p:scale>
      <p:origin x="0" y="235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96" y="10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1"/>
            <a:ext cx="2945659" cy="4954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50" y="1"/>
            <a:ext cx="2945659" cy="4954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49F9-2578-4731-A0F3-A1267FA83F4E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6" y="9378828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50" y="9378828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5B179-745D-4EE5-BB4E-2FC364B091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517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1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0" y="1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3CDEF6D-A0AF-4498-AD39-3B190D5CAEFC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0" y="9378823"/>
            <a:ext cx="2945659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03D561-1B51-47B8-811A-26E30238B3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50453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4021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4021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3538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1212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822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8150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807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5000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4021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409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4021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3259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4021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700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710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3488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D561-1B51-47B8-811A-26E30238B3E2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227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кадемия-OPEN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st="636"/>
                </p14:media>
              </p:ext>
            </p:extLst>
          </p:nvPr>
        </p:nvPicPr>
        <p:blipFill rotWithShape="1">
          <a:blip r:embed="rId4">
            <a:lum bright="40000" contrast="-40000"/>
          </a:blip>
          <a:srcRect l="9844" r="7467"/>
          <a:stretch/>
        </p:blipFill>
        <p:spPr>
          <a:xfrm>
            <a:off x="0" y="637674"/>
            <a:ext cx="9144000" cy="6220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102" cy="685800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116540"/>
            <a:ext cx="6318878" cy="72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5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108842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46" b="23104"/>
          <a:stretch/>
        </p:blipFill>
        <p:spPr>
          <a:xfrm>
            <a:off x="4447295" y="1875858"/>
            <a:ext cx="4696706" cy="5003914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11" b="22971"/>
          <a:stretch/>
        </p:blipFill>
        <p:spPr>
          <a:xfrm>
            <a:off x="4447294" y="1875857"/>
            <a:ext cx="4705415" cy="5012623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255182" y="641876"/>
            <a:ext cx="8633637" cy="623739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3" b="16377"/>
          <a:stretch/>
        </p:blipFill>
        <p:spPr>
          <a:xfrm>
            <a:off x="3469099" y="1970587"/>
            <a:ext cx="5665376" cy="4906463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255182" y="641876"/>
            <a:ext cx="8633637" cy="623739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5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5" b="20026"/>
          <a:stretch/>
        </p:blipFill>
        <p:spPr>
          <a:xfrm>
            <a:off x="5108029" y="2522932"/>
            <a:ext cx="4015998" cy="4344593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5" b="20026"/>
          <a:stretch/>
        </p:blipFill>
        <p:spPr>
          <a:xfrm>
            <a:off x="4859869" y="2254469"/>
            <a:ext cx="4264157" cy="4613056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5" b="20026"/>
          <a:stretch/>
        </p:blipFill>
        <p:spPr>
          <a:xfrm>
            <a:off x="4448176" y="1797787"/>
            <a:ext cx="4686299" cy="5069738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255182" y="641876"/>
            <a:ext cx="8633637" cy="623739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"/>
            <a:ext cx="9144000" cy="6855153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37264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237"/>
            <a:ext cx="6318878" cy="62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347265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354937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"/>
            <a:ext cx="9144000" cy="6855153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66568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85" b="20524"/>
          <a:stretch/>
        </p:blipFill>
        <p:spPr>
          <a:xfrm>
            <a:off x="4043641" y="1595224"/>
            <a:ext cx="5121624" cy="52840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395182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9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8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14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209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959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500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619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681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58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85" b="20524"/>
          <a:stretch/>
        </p:blipFill>
        <p:spPr>
          <a:xfrm>
            <a:off x="4043641" y="1595224"/>
            <a:ext cx="5121624" cy="5284042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255182" y="641876"/>
            <a:ext cx="8633637" cy="623739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1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71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441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72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157C-CB17-4592-9056-E9DC59A7FD2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117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922" y="1827393"/>
            <a:ext cx="6226078" cy="6327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6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922" y="1827393"/>
            <a:ext cx="6226078" cy="632778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255182" y="641876"/>
            <a:ext cx="8633637" cy="623739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6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574" y="1875857"/>
            <a:ext cx="6414268" cy="650741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574" y="1875857"/>
            <a:ext cx="6414268" cy="650741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255182" y="641876"/>
            <a:ext cx="8633637" cy="623739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94" y="1875857"/>
            <a:ext cx="6402828" cy="650741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94" y="1875857"/>
            <a:ext cx="6402828" cy="6507417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9377" y="0"/>
            <a:ext cx="6318878" cy="62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СОЗДАНИЕ НОВЫХ УЧРЕЖДЕНИЙ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255182" y="641876"/>
            <a:ext cx="8633637" cy="623739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5920" cy="9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49D6B7-EC19-42B9-B322-4E155C04CA93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481503BF-05CF-4C34-AD40-CB8E894DDA2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2" r:id="rId2"/>
    <p:sldLayoutId id="2147483704" r:id="rId3"/>
    <p:sldLayoutId id="2147483709" r:id="rId4"/>
    <p:sldLayoutId id="2147483713" r:id="rId5"/>
    <p:sldLayoutId id="2147483710" r:id="rId6"/>
    <p:sldLayoutId id="2147483715" r:id="rId7"/>
    <p:sldLayoutId id="2147483711" r:id="rId8"/>
    <p:sldLayoutId id="2147483716" r:id="rId9"/>
    <p:sldLayoutId id="2147483718" r:id="rId10"/>
    <p:sldLayoutId id="2147483719" r:id="rId11"/>
    <p:sldLayoutId id="2147483721" r:id="rId12"/>
    <p:sldLayoutId id="2147483722" r:id="rId13"/>
    <p:sldLayoutId id="2147483724" r:id="rId14"/>
    <p:sldLayoutId id="2147483723" r:id="rId15"/>
    <p:sldLayoutId id="2147483702" r:id="rId16"/>
    <p:sldLayoutId id="2147483705" r:id="rId17"/>
    <p:sldLayoutId id="2147483706" r:id="rId18"/>
    <p:sldLayoutId id="2147483707" r:id="rId19"/>
    <p:sldLayoutId id="2147483708" r:id="rId20"/>
    <p:sldLayoutId id="2147483697" r:id="rId21"/>
    <p:sldLayoutId id="2147483694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7157C-CB17-4592-9056-E9DC59A7FD2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E8562-399F-442F-99E6-CBD55AC5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40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cabinet/stat/fd/2020-03-19/click/consultant/?dst=http://www.consultant.ru/law/review/link/?id=207552912#utm_campaign=fd&amp;utm_source=consultant&amp;utm_medium=email&amp;utm_content=body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resh.edu.r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cokoit.ru/" TargetMode="External"/><Relationship Id="rId2" Type="http://schemas.openxmlformats.org/officeDocument/2006/relationships/hyperlink" Target="https://distance.petersburgedu.ru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ance.petersburgedu.r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rcokoit.ru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363211" y="2697832"/>
            <a:ext cx="8417577" cy="26017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200" b="1" cap="all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dirty="0"/>
              <a:t> </a:t>
            </a:r>
            <a:r>
              <a:rPr lang="ru-RU" sz="3200" b="1" cap="all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ОБЩЕОБРАЗОВАТЕЛЬНЫХ ПРОГРАММ С ПРИМЕНЕНИЕМ ЭЛЕКТРОННОГО ОБУЧЕНИЯ И ДИСТАНЦИОННЫХ ОБРАЗОВАТЕЛЬНЫХ ТЕХНОЛОГИЙ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96630" y="6165380"/>
            <a:ext cx="1150741" cy="307777"/>
          </a:xfrm>
          <a:prstGeom prst="rect">
            <a:avLst/>
          </a:prstGeom>
          <a:solidFill>
            <a:srgbClr val="006699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21.03.2020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361" y="850589"/>
            <a:ext cx="2593275" cy="183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1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Информационные мероприятия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709959"/>
            <a:ext cx="86868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latin typeface="Arial" panose="020B0604020202020204" pitchFamily="34" charset="0"/>
              </a:rPr>
              <a:t>Классный руководитель: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Направить  в каждую семью: пресс-релиз </a:t>
            </a:r>
            <a:r>
              <a:rPr lang="ru-RU" dirty="0" smtClean="0">
                <a:latin typeface="Arial" panose="020B0604020202020204" pitchFamily="34" charset="0"/>
              </a:rPr>
              <a:t>о едином </a:t>
            </a:r>
            <a:r>
              <a:rPr lang="ru-RU" dirty="0">
                <a:latin typeface="Arial" panose="020B0604020202020204" pitchFamily="34" charset="0"/>
              </a:rPr>
              <a:t>режиме работы ОО, обратить внимание на наличие актуальной информации на сайте ОО - ссылку, информацию  о работе телефона горячей линии на уровне ОО, определить режим работы своего телефона, указать свою электронную почту для обратной связи.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</a:rPr>
              <a:t>Включить </a:t>
            </a:r>
            <a:r>
              <a:rPr lang="ru-RU" dirty="0">
                <a:latin typeface="Arial" panose="020B0604020202020204" pitchFamily="34" charset="0"/>
              </a:rPr>
              <a:t>информацию о нормах </a:t>
            </a:r>
            <a:r>
              <a:rPr lang="ru-RU" dirty="0" err="1" smtClean="0">
                <a:latin typeface="Arial" panose="020B0604020202020204" pitchFamily="34" charset="0"/>
              </a:rPr>
              <a:t>СанПин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</a:rPr>
              <a:t>по работе с электронными ресурсами.</a:t>
            </a:r>
          </a:p>
          <a:p>
            <a:pPr algn="just"/>
            <a:r>
              <a:rPr lang="ru-RU" sz="2000" b="1" dirty="0">
                <a:latin typeface="Arial" panose="020B0604020202020204" pitchFamily="34" charset="0"/>
              </a:rPr>
              <a:t>Учитель – предметник: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Направляет в срок не позднее 27.03.2020 график  освоения </a:t>
            </a:r>
            <a:r>
              <a:rPr lang="ru-RU" dirty="0" smtClean="0">
                <a:latin typeface="Arial" panose="020B0604020202020204" pitchFamily="34" charset="0"/>
              </a:rPr>
              <a:t>учебного материала</a:t>
            </a:r>
            <a:r>
              <a:rPr lang="ru-RU" dirty="0">
                <a:latin typeface="Arial" panose="020B0604020202020204" pitchFamily="34" charset="0"/>
              </a:rPr>
              <a:t>, отправки и приёма домашних заданий, график проведения текущей аттестации по результатам самостоятельной работы обучающихся </a:t>
            </a:r>
            <a:br>
              <a:rPr lang="ru-RU" dirty="0">
                <a:latin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</a:rPr>
              <a:t>при изучении отдельных тем, разделов, модулей учебного материала </a:t>
            </a:r>
            <a:r>
              <a:rPr lang="ru-RU" dirty="0" smtClean="0">
                <a:latin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</a:rPr>
              <a:t>(</a:t>
            </a:r>
            <a:r>
              <a:rPr lang="ru-RU" dirty="0">
                <a:latin typeface="Arial" panose="020B0604020202020204" pitchFamily="34" charset="0"/>
              </a:rPr>
              <a:t>как минимум на первую неделю), график, часы </a:t>
            </a:r>
            <a:r>
              <a:rPr lang="ru-RU" dirty="0" smtClean="0">
                <a:latin typeface="Arial" panose="020B0604020202020204" pitchFamily="34" charset="0"/>
              </a:rPr>
              <a:t>индивидуальных консультаций</a:t>
            </a:r>
            <a:r>
              <a:rPr lang="ru-RU" dirty="0">
                <a:latin typeface="Arial" panose="020B0604020202020204" pitchFamily="34" charset="0"/>
              </a:rPr>
              <a:t>. 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Определить режим работы своего телефона, указать свою электронную почту для обратной связи.</a:t>
            </a:r>
          </a:p>
          <a:p>
            <a:pPr algn="just"/>
            <a:endParaRPr lang="ru-RU" dirty="0">
              <a:latin typeface="Arial" panose="020B0604020202020204" pitchFamily="34" charset="0"/>
            </a:endParaRPr>
          </a:p>
          <a:p>
            <a:pPr algn="just"/>
            <a:r>
              <a:rPr lang="ru-RU" i="1" dirty="0">
                <a:latin typeface="Arial" panose="020B0604020202020204" pitchFamily="34" charset="0"/>
              </a:rPr>
              <a:t>Не надо делать: направлять </a:t>
            </a:r>
            <a:r>
              <a:rPr lang="ru-RU" i="1" dirty="0" smtClean="0">
                <a:latin typeface="Arial" panose="020B0604020202020204" pitchFamily="34" charset="0"/>
              </a:rPr>
              <a:t>общий перечень </a:t>
            </a:r>
            <a:r>
              <a:rPr lang="ru-RU" i="1" dirty="0">
                <a:latin typeface="Arial" panose="020B0604020202020204" pitchFamily="34" charset="0"/>
              </a:rPr>
              <a:t>всех ресурсов обучения с использование ДОТ</a:t>
            </a:r>
          </a:p>
        </p:txBody>
      </p:sp>
    </p:spTree>
    <p:extLst>
      <p:ext uri="{BB962C8B-B14F-4D97-AF65-F5344CB8AC3E}">
        <p14:creationId xmlns:p14="http://schemas.microsoft.com/office/powerpoint/2010/main" val="220028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Взаимодействие с родителями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709959"/>
            <a:ext cx="86868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latin typeface="Arial" panose="020B0604020202020204" pitchFamily="34" charset="0"/>
              </a:rPr>
              <a:t>Родитель (законный представитель) должен знать: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</a:rPr>
              <a:t>режим работы ОО </a:t>
            </a:r>
            <a:r>
              <a:rPr lang="ru-RU" sz="2000" dirty="0" smtClean="0">
                <a:latin typeface="Arial" panose="020B0604020202020204" pitchFamily="34" charset="0"/>
              </a:rPr>
              <a:t>на </a:t>
            </a:r>
            <a:r>
              <a:rPr lang="ru-RU" sz="2000" dirty="0">
                <a:latin typeface="Arial" panose="020B0604020202020204" pitchFamily="34" charset="0"/>
              </a:rPr>
              <a:t>период до </a:t>
            </a:r>
            <a:r>
              <a:rPr lang="ru-RU" sz="2000" dirty="0" smtClean="0">
                <a:latin typeface="Arial" panose="020B0604020202020204" pitchFamily="34" charset="0"/>
              </a:rPr>
              <a:t>30.04.2020 </a:t>
            </a:r>
            <a:r>
              <a:rPr lang="ru-RU" sz="2000" dirty="0">
                <a:latin typeface="Arial" panose="020B0604020202020204" pitchFamily="34" charset="0"/>
              </a:rPr>
              <a:t>(единый пресс-релиз);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</a:rPr>
              <a:t>раздел на сайте школы, на котором размещена информация об организации обучения с использование ДОТ;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</a:rPr>
              <a:t>телефоны горячих  линий на уровне ОО, района, города.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</a:rPr>
              <a:t>электронную почту для обратной связи (</a:t>
            </a:r>
            <a:r>
              <a:rPr lang="ru-RU" sz="2000" dirty="0" err="1">
                <a:latin typeface="Arial" panose="020B0604020202020204" pitchFamily="34" charset="0"/>
              </a:rPr>
              <a:t>кл.руководитель</a:t>
            </a:r>
            <a:r>
              <a:rPr lang="ru-RU" sz="2000" dirty="0">
                <a:latin typeface="Arial" panose="020B0604020202020204" pitchFamily="34" charset="0"/>
              </a:rPr>
              <a:t>, учитель-предметник, администрация ОО);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</a:rPr>
              <a:t>график прохождения учебного материала и предоставления результатов самостоятельной работы по каждому учебному предмету (отдельных тем, разделов, модулей учебного материала, как минимум на первую неделю), форму оценивания</a:t>
            </a:r>
            <a:r>
              <a:rPr lang="ru-RU" sz="2000" dirty="0" smtClean="0">
                <a:latin typeface="Arial" panose="020B0604020202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Arial" panose="020B0604020202020204" pitchFamily="34" charset="0"/>
              </a:rPr>
              <a:t>Форму заявления </a:t>
            </a:r>
            <a:r>
              <a:rPr lang="ru-RU" sz="2000" dirty="0">
                <a:latin typeface="Arial" panose="020B0604020202020204" pitchFamily="34" charset="0"/>
              </a:rPr>
              <a:t>на выбор обучения с использование ДОТ</a:t>
            </a:r>
          </a:p>
          <a:p>
            <a:r>
              <a:rPr lang="ru-RU" dirty="0"/>
              <a:t>Выбор родителями (законными представителями) формы обучения с использованием ДОТ подтверждается документально (наличие письменного заявления родителя(ей) (законного представителя), представленного любым доступным способом, в том числе с использованием информационно- телекоммуникационной сети «Интернет</a:t>
            </a:r>
            <a:r>
              <a:rPr lang="ru-RU" dirty="0" smtClean="0"/>
              <a:t>» </a:t>
            </a:r>
            <a:r>
              <a:rPr lang="ru-RU" i="1" dirty="0" smtClean="0"/>
              <a:t>(методические рекомендации </a:t>
            </a:r>
            <a:r>
              <a:rPr lang="ru-RU" i="1" dirty="0" err="1" smtClean="0"/>
              <a:t>Минпросвещения</a:t>
            </a:r>
            <a:r>
              <a:rPr lang="ru-RU" i="1" dirty="0" smtClean="0"/>
              <a:t>).</a:t>
            </a:r>
            <a:endParaRPr lang="ru-RU" i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5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97419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ФОРМАТЫ проведения занятий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5275" y="950723"/>
            <a:ext cx="848493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dirty="0"/>
              <a:t>	</a:t>
            </a:r>
            <a:r>
              <a:rPr lang="ru-RU" sz="2000" b="1" dirty="0">
                <a:latin typeface="Arial" panose="020B0604020202020204" pitchFamily="34" charset="0"/>
              </a:rPr>
              <a:t>Синхронный</a:t>
            </a:r>
            <a:r>
              <a:rPr lang="ru-RU" sz="2000" dirty="0">
                <a:latin typeface="Arial" panose="020B0604020202020204" pitchFamily="34" charset="0"/>
              </a:rPr>
              <a:t> (</a:t>
            </a:r>
            <a:r>
              <a:rPr lang="ru-RU" sz="2000" dirty="0" smtClean="0">
                <a:latin typeface="Arial" panose="020B0604020202020204" pitchFamily="34" charset="0"/>
              </a:rPr>
              <a:t>он-</a:t>
            </a:r>
            <a:r>
              <a:rPr lang="ru-RU" sz="2000" dirty="0" err="1" smtClean="0">
                <a:latin typeface="Arial" panose="020B0604020202020204" pitchFamily="34" charset="0"/>
              </a:rPr>
              <a:t>лайн</a:t>
            </a:r>
            <a:r>
              <a:rPr lang="ru-RU" sz="2000" dirty="0" smtClean="0">
                <a:latin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</a:rPr>
              <a:t>обучение): коммуникация происходит </a:t>
            </a:r>
            <a:br>
              <a:rPr lang="ru-RU" sz="2000" dirty="0">
                <a:latin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</a:rPr>
              <a:t>в реальном времени, по расписанию, приближенному к обычному. </a:t>
            </a:r>
            <a:r>
              <a:rPr lang="ru-RU" sz="2000" i="1" dirty="0">
                <a:latin typeface="Arial" panose="020B0604020202020204" pitchFamily="34" charset="0"/>
              </a:rPr>
              <a:t>Определить ресурс для проведения видео уроков, видеоконференций  - </a:t>
            </a:r>
            <a:r>
              <a:rPr lang="ru-RU" sz="2000" i="1" dirty="0" smtClean="0">
                <a:latin typeface="Arial" panose="020B0604020202020204" pitchFamily="34" charset="0"/>
              </a:rPr>
              <a:t>информация завтра на </a:t>
            </a:r>
            <a:r>
              <a:rPr lang="ru-RU" sz="2000" i="1" dirty="0" err="1" smtClean="0">
                <a:latin typeface="Arial" panose="020B0604020202020204" pitchFamily="34" charset="0"/>
              </a:rPr>
              <a:t>вебинаре</a:t>
            </a:r>
            <a:r>
              <a:rPr lang="ru-RU" sz="2000" i="1" dirty="0">
                <a:latin typeface="Arial" panose="020B0604020202020204" pitchFamily="34" charset="0"/>
              </a:rPr>
              <a:t> </a:t>
            </a:r>
            <a:r>
              <a:rPr lang="ru-RU" sz="2000" i="1" dirty="0" smtClean="0">
                <a:latin typeface="Arial" panose="020B0604020202020204" pitchFamily="34" charset="0"/>
              </a:rPr>
              <a:t>в 12.00</a:t>
            </a:r>
            <a:endParaRPr lang="ru-RU" sz="2000" i="1" dirty="0">
              <a:latin typeface="Arial" panose="020B0604020202020204" pitchFamily="34" charset="0"/>
            </a:endParaRPr>
          </a:p>
          <a:p>
            <a:pPr lvl="0" algn="just"/>
            <a:r>
              <a:rPr lang="ru-RU" sz="2000" dirty="0"/>
              <a:t>	</a:t>
            </a:r>
          </a:p>
          <a:p>
            <a:pPr lvl="0" algn="just"/>
            <a:r>
              <a:rPr lang="ru-RU" sz="2000" dirty="0">
                <a:latin typeface="Arial" panose="020B0604020202020204" pitchFamily="34" charset="0"/>
              </a:rPr>
              <a:t>	</a:t>
            </a:r>
            <a:r>
              <a:rPr lang="ru-RU" sz="2000" b="1" dirty="0">
                <a:latin typeface="Arial" panose="020B0604020202020204" pitchFamily="34" charset="0"/>
              </a:rPr>
              <a:t>Асинхронный: </a:t>
            </a:r>
            <a:r>
              <a:rPr lang="ru-RU" sz="2000" dirty="0">
                <a:latin typeface="Arial" panose="020B0604020202020204" pitchFamily="34" charset="0"/>
              </a:rPr>
              <a:t>учащиеся получают материалы для самостоятельного изучения, домашние задания, тесты которые необходимо сдать к определённому сроку. </a:t>
            </a:r>
          </a:p>
          <a:p>
            <a:pPr lvl="0" algn="just"/>
            <a:r>
              <a:rPr lang="ru-RU" sz="2000" dirty="0">
                <a:latin typeface="Arial" panose="020B0604020202020204" pitchFamily="34" charset="0"/>
              </a:rPr>
              <a:t>Учащиеся самостоятельно планируют свой график работы, который выглядит как «список дел на период» (период определяет учитель)</a:t>
            </a:r>
          </a:p>
          <a:p>
            <a:pPr algn="just"/>
            <a:r>
              <a:rPr lang="ru-RU" sz="2000" i="1" dirty="0">
                <a:latin typeface="Arial" panose="020B0604020202020204" pitchFamily="34" charset="0"/>
              </a:rPr>
              <a:t>Определить средства коммуникации с обратной связью: почта, чат, социальные сети, электронный дневник. </a:t>
            </a:r>
            <a:endParaRPr lang="ru-RU" sz="2000" i="1" dirty="0"/>
          </a:p>
          <a:p>
            <a:pPr algn="just"/>
            <a:r>
              <a:rPr lang="ru-RU" sz="2000" dirty="0"/>
              <a:t>	</a:t>
            </a:r>
            <a:endParaRPr lang="ru-RU" sz="2000" dirty="0">
              <a:latin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</a:rPr>
              <a:t>	</a:t>
            </a:r>
            <a:r>
              <a:rPr lang="ru-RU" sz="2000" b="1" dirty="0">
                <a:latin typeface="Arial" panose="020B0604020202020204" pitchFamily="34" charset="0"/>
              </a:rPr>
              <a:t>Смешанный </a:t>
            </a:r>
            <a:r>
              <a:rPr lang="ru-RU" sz="2000" dirty="0">
                <a:latin typeface="Arial" panose="020B0604020202020204" pitchFamily="34" charset="0"/>
              </a:rPr>
              <a:t>(оптимальный): проведение отдельных видеоуроков, контрольных мероприятий в синхронном формате.</a:t>
            </a:r>
          </a:p>
        </p:txBody>
      </p:sp>
    </p:spTree>
    <p:extLst>
      <p:ext uri="{BB962C8B-B14F-4D97-AF65-F5344CB8AC3E}">
        <p14:creationId xmlns:p14="http://schemas.microsoft.com/office/powerpoint/2010/main" val="377805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Методическое объединение учителей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781446"/>
            <a:ext cx="8686800" cy="688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500" dirty="0">
                <a:latin typeface="Arial" panose="020B0604020202020204" pitchFamily="34" charset="0"/>
              </a:rPr>
              <a:t>Составлен перечень используемых ресурсов, приложений в разрезе каждого учебного предмета, каждого педагога;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На заседаниях методических объединений для каждой параллели (класса) определить перечень образовательных ресурсов по учебному предмету в соответствии с реализуемой программой (отв. председатели МО). 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ru-RU" sz="1500" dirty="0"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Провести мониторинг владения технологиями, приложениями для организации дистанционного взаимодействия (выявление дефицитов). </a:t>
            </a:r>
            <a:r>
              <a:rPr lang="ru-RU" sz="1500" dirty="0" smtClean="0">
                <a:latin typeface="Arial" panose="020B0604020202020204" pitchFamily="34" charset="0"/>
              </a:rPr>
              <a:t>Определить </a:t>
            </a:r>
            <a:r>
              <a:rPr lang="ru-RU" sz="1500" dirty="0">
                <a:latin typeface="Arial" panose="020B0604020202020204" pitchFamily="34" charset="0"/>
              </a:rPr>
              <a:t>учителей-</a:t>
            </a:r>
            <a:r>
              <a:rPr lang="ru-RU" sz="1500" dirty="0" err="1">
                <a:latin typeface="Arial" panose="020B0604020202020204" pitchFamily="34" charset="0"/>
              </a:rPr>
              <a:t>тьютеров</a:t>
            </a:r>
            <a:r>
              <a:rPr lang="ru-RU" sz="1500" dirty="0">
                <a:latin typeface="Arial" panose="020B0604020202020204" pitchFamily="34" charset="0"/>
              </a:rPr>
              <a:t>, провести обучение. 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Провести мониторинг наличия технических средств, приложений в разрезе каждого педагога (настроить приложения, определить модели организации образовательного процесса).</a:t>
            </a:r>
          </a:p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Составить расписание проведения занятий в синхронном режиме (при возможности).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Создать группу в </a:t>
            </a:r>
            <a:r>
              <a:rPr lang="ru-RU" sz="1500" dirty="0" err="1" smtClean="0">
                <a:latin typeface="Arial" panose="020B0604020202020204" pitchFamily="34" charset="0"/>
              </a:rPr>
              <a:t>месенджере</a:t>
            </a:r>
            <a:r>
              <a:rPr lang="ru-RU" sz="1500" dirty="0" smtClean="0">
                <a:latin typeface="Arial" panose="020B0604020202020204" pitchFamily="34" charset="0"/>
              </a:rPr>
              <a:t> </a:t>
            </a:r>
            <a:r>
              <a:rPr lang="ru-RU" sz="1500" dirty="0">
                <a:latin typeface="Arial" panose="020B0604020202020204" pitchFamily="34" charset="0"/>
              </a:rPr>
              <a:t>учителей предметников для обмена актуальной информацией.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Результаты мониторингов передать администрации ОО.</a:t>
            </a:r>
          </a:p>
          <a:p>
            <a:pPr>
              <a:lnSpc>
                <a:spcPct val="120000"/>
              </a:lnSpc>
            </a:pPr>
            <a:endParaRPr lang="ru-RU" sz="1500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ru-RU" sz="1600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ru-RU" sz="2400" dirty="0"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xmlns="" id="{555AD829-A15C-4F06-AE76-DDE42F2B4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956232"/>
              </p:ext>
            </p:extLst>
          </p:nvPr>
        </p:nvGraphicFramePr>
        <p:xfrm>
          <a:off x="593580" y="2185469"/>
          <a:ext cx="7552893" cy="1541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651">
                  <a:extLst>
                    <a:ext uri="{9D8B030D-6E8A-4147-A177-3AD203B41FA5}">
                      <a16:colId xmlns:a16="http://schemas.microsoft.com/office/drawing/2014/main" xmlns="" val="249776954"/>
                    </a:ext>
                  </a:extLst>
                </a:gridCol>
                <a:gridCol w="812890">
                  <a:extLst>
                    <a:ext uri="{9D8B030D-6E8A-4147-A177-3AD203B41FA5}">
                      <a16:colId xmlns:a16="http://schemas.microsoft.com/office/drawing/2014/main" xmlns="" val="144052177"/>
                    </a:ext>
                  </a:extLst>
                </a:gridCol>
                <a:gridCol w="1015910">
                  <a:extLst>
                    <a:ext uri="{9D8B030D-6E8A-4147-A177-3AD203B41FA5}">
                      <a16:colId xmlns:a16="http://schemas.microsoft.com/office/drawing/2014/main" xmlns="" val="2467284873"/>
                    </a:ext>
                  </a:extLst>
                </a:gridCol>
                <a:gridCol w="924791">
                  <a:extLst>
                    <a:ext uri="{9D8B030D-6E8A-4147-A177-3AD203B41FA5}">
                      <a16:colId xmlns:a16="http://schemas.microsoft.com/office/drawing/2014/main" xmlns="" val="332608269"/>
                    </a:ext>
                  </a:extLst>
                </a:gridCol>
                <a:gridCol w="893618">
                  <a:extLst>
                    <a:ext uri="{9D8B030D-6E8A-4147-A177-3AD203B41FA5}">
                      <a16:colId xmlns:a16="http://schemas.microsoft.com/office/drawing/2014/main" xmlns="" val="3701942214"/>
                    </a:ext>
                  </a:extLst>
                </a:gridCol>
                <a:gridCol w="1315050">
                  <a:extLst>
                    <a:ext uri="{9D8B030D-6E8A-4147-A177-3AD203B41FA5}">
                      <a16:colId xmlns:a16="http://schemas.microsoft.com/office/drawing/2014/main" xmlns="" val="4036592995"/>
                    </a:ext>
                  </a:extLst>
                </a:gridCol>
                <a:gridCol w="1961983">
                  <a:extLst>
                    <a:ext uri="{9D8B030D-6E8A-4147-A177-3AD203B41FA5}">
                      <a16:colId xmlns:a16="http://schemas.microsoft.com/office/drawing/2014/main" xmlns="" val="2979572045"/>
                    </a:ext>
                  </a:extLst>
                </a:gridCol>
              </a:tblGrid>
              <a:tr h="90154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ФИО педагога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Технические средства в наличии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образовательные ресурсы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Формат 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Средства коммуникации (приложения)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Формы организация обратной связи, текущего контроля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0763632"/>
                  </a:ext>
                </a:extLst>
              </a:tr>
              <a:tr h="635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компьютер, планшет, смартфон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асинхронный/ синхронный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ЭД, </a:t>
                      </a:r>
                      <a:r>
                        <a:rPr lang="ru-RU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эл.почта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Сочинение</a:t>
                      </a:r>
                    </a:p>
                    <a:p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Тестирование</a:t>
                      </a:r>
                    </a:p>
                    <a:p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Видеозапись</a:t>
                      </a:r>
                    </a:p>
                    <a:p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Опрос по скайпу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7621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4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Учитель-предметник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599" y="588885"/>
            <a:ext cx="8686800" cy="721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Структурирует учебный материал посредством укрупнения;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Определяет набор электронных ресурсов, приложений в соответствии с изучаемым материалом, перечень учебной литературы, дополнительных источников;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Определяет график освоения учебного материала (темы, модуля, раздела), периодичность, график проведения оценочных мероприятий и проверки домашнего задания;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Определяет допустимый объём самостоятельной работы и домашнего задания. Домашние задания рекомендовано укрупнить (в зависимости от учебного предмета); 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Организовывает работу с </a:t>
            </a:r>
            <a:r>
              <a:rPr lang="ru-RU" sz="1500" dirty="0" smtClean="0">
                <a:latin typeface="Arial" panose="020B0604020202020204" pitchFamily="34" charset="0"/>
              </a:rPr>
              <a:t>группами </a:t>
            </a:r>
            <a:r>
              <a:rPr lang="ru-RU" sz="1500" dirty="0">
                <a:latin typeface="Arial" panose="020B0604020202020204" pitchFamily="34" charset="0"/>
              </a:rPr>
              <a:t>учащихся  по уровню знаний, по </a:t>
            </a:r>
            <a:r>
              <a:rPr lang="ru-RU" sz="1500" dirty="0" smtClean="0">
                <a:latin typeface="Arial" panose="020B0604020202020204" pitchFamily="34" charset="0"/>
              </a:rPr>
              <a:t>иному признаку </a:t>
            </a:r>
            <a:r>
              <a:rPr lang="ru-RU" sz="1500" dirty="0">
                <a:latin typeface="Arial" panose="020B0604020202020204" pitchFamily="34" charset="0"/>
              </a:rPr>
              <a:t>для организации рабочего дня учителя при </a:t>
            </a:r>
            <a:r>
              <a:rPr lang="ru-RU" sz="1500" dirty="0" smtClean="0">
                <a:latin typeface="Arial" panose="020B0604020202020204" pitchFamily="34" charset="0"/>
              </a:rPr>
              <a:t>асинхронном </a:t>
            </a:r>
            <a:r>
              <a:rPr lang="ru-RU" sz="1500" dirty="0">
                <a:latin typeface="Arial" panose="020B0604020202020204" pitchFamily="34" charset="0"/>
              </a:rPr>
              <a:t>режиме;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Определяет средства коммуникации: почта, чат, электронный дневник; способы  организации обратной  связи, рефлексии. 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Составляет график-</a:t>
            </a:r>
            <a:r>
              <a:rPr lang="ru-RU" sz="1500" dirty="0" err="1">
                <a:latin typeface="Arial" panose="020B0604020202020204" pitchFamily="34" charset="0"/>
              </a:rPr>
              <a:t>тайминг</a:t>
            </a:r>
            <a:r>
              <a:rPr lang="ru-RU" sz="1500" dirty="0">
                <a:latin typeface="Arial" panose="020B0604020202020204" pitchFamily="34" charset="0"/>
              </a:rPr>
              <a:t> рабочего времени на каждый день: проверка работ (9.00-11.00), проведение индивидуальных консультаций (по расписанию уроков), проведение видео-урока (по расписанию уроков), работа с отдельной группой  </a:t>
            </a:r>
            <a:r>
              <a:rPr lang="ru-RU" sz="1500" dirty="0" smtClean="0">
                <a:latin typeface="Arial" panose="020B0604020202020204" pitchFamily="34" charset="0"/>
              </a:rPr>
              <a:t>учащихся (</a:t>
            </a:r>
            <a:r>
              <a:rPr lang="ru-RU" sz="1500" dirty="0">
                <a:latin typeface="Arial" panose="020B0604020202020204" pitchFamily="34" charset="0"/>
              </a:rPr>
              <a:t>по расписанию уроков) и т.д.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Проводит корректировку рабочих программ. Оформляет лист коррекции рабочих программ</a:t>
            </a:r>
          </a:p>
          <a:p>
            <a:pPr>
              <a:lnSpc>
                <a:spcPct val="120000"/>
              </a:lnSpc>
            </a:pPr>
            <a:endParaRPr lang="ru-RU" sz="1600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ru-RU" sz="2400" dirty="0"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xmlns="" id="{AD717603-A4D2-4114-9C0A-BDF713B44B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987937"/>
              </p:ext>
            </p:extLst>
          </p:nvPr>
        </p:nvGraphicFramePr>
        <p:xfrm>
          <a:off x="581024" y="2595580"/>
          <a:ext cx="798194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482">
                  <a:extLst>
                    <a:ext uri="{9D8B030D-6E8A-4147-A177-3AD203B41FA5}">
                      <a16:colId xmlns:a16="http://schemas.microsoft.com/office/drawing/2014/main" xmlns="" val="2819439320"/>
                    </a:ext>
                  </a:extLst>
                </a:gridCol>
                <a:gridCol w="1159926">
                  <a:extLst>
                    <a:ext uri="{9D8B030D-6E8A-4147-A177-3AD203B41FA5}">
                      <a16:colId xmlns:a16="http://schemas.microsoft.com/office/drawing/2014/main" xmlns="" val="425605953"/>
                    </a:ext>
                  </a:extLst>
                </a:gridCol>
                <a:gridCol w="1537855">
                  <a:extLst>
                    <a:ext uri="{9D8B030D-6E8A-4147-A177-3AD203B41FA5}">
                      <a16:colId xmlns:a16="http://schemas.microsoft.com/office/drawing/2014/main" xmlns="" val="941035326"/>
                    </a:ext>
                  </a:extLst>
                </a:gridCol>
                <a:gridCol w="1122218">
                  <a:extLst>
                    <a:ext uri="{9D8B030D-6E8A-4147-A177-3AD203B41FA5}">
                      <a16:colId xmlns:a16="http://schemas.microsoft.com/office/drawing/2014/main" xmlns="" val="1265614987"/>
                    </a:ext>
                  </a:extLst>
                </a:gridCol>
                <a:gridCol w="1007918">
                  <a:extLst>
                    <a:ext uri="{9D8B030D-6E8A-4147-A177-3AD203B41FA5}">
                      <a16:colId xmlns:a16="http://schemas.microsoft.com/office/drawing/2014/main" xmlns="" val="1733722312"/>
                    </a:ext>
                  </a:extLst>
                </a:gridCol>
                <a:gridCol w="1115683">
                  <a:extLst>
                    <a:ext uri="{9D8B030D-6E8A-4147-A177-3AD203B41FA5}">
                      <a16:colId xmlns:a16="http://schemas.microsoft.com/office/drawing/2014/main" xmlns="" val="881680448"/>
                    </a:ext>
                  </a:extLst>
                </a:gridCol>
                <a:gridCol w="988867">
                  <a:extLst>
                    <a:ext uri="{9D8B030D-6E8A-4147-A177-3AD203B41FA5}">
                      <a16:colId xmlns:a16="http://schemas.microsoft.com/office/drawing/2014/main" xmlns="" val="4039443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темы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Формат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Материал для самостоятельной работы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Час дедлайна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Средства коммуникации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Текущий контроль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1595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30.03.2020-31.03.2020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/>
                        <a:t>Укрупнение материала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Самостоятельная работа (асинхронный)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Указание ресурса, заданий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31.03.2020 в 17.00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Социальная сеть, </a:t>
                      </a:r>
                      <a:r>
                        <a:rPr lang="ru-RU" dirty="0" err="1"/>
                        <a:t>эл.почта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Отзыв, отметка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06092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10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Классный руководитель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781446"/>
            <a:ext cx="8686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Провести мониторинг наличия технических средств в разрезе каждого ученика для определения модели организации образовательного процесса (наличие компьютера-ноутбука-планшета-телефона с выходом в интернет; электронной почты; ресурса для видео-взаимодействия). Результаты мониторинга довести до сведения </a:t>
            </a:r>
            <a:r>
              <a:rPr lang="ru-RU" sz="1500" dirty="0" smtClean="0">
                <a:latin typeface="Arial" panose="020B0604020202020204" pitchFamily="34" charset="0"/>
              </a:rPr>
              <a:t>учителей-предметников и администрации ОО; </a:t>
            </a:r>
            <a:endParaRPr lang="ru-RU" sz="15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ru-RU" sz="15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15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Определить список учеников, не имеющих интернета или технических средств обучения;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Провести работу по подключению всех родителей к электронному дневнику;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 smtClean="0">
                <a:latin typeface="Arial" panose="020B0604020202020204" pitchFamily="34" charset="0"/>
              </a:rPr>
              <a:t>Назначить </a:t>
            </a:r>
            <a:r>
              <a:rPr lang="ru-RU" sz="1500" dirty="0">
                <a:latin typeface="Arial" panose="020B0604020202020204" pitchFamily="34" charset="0"/>
              </a:rPr>
              <a:t>учеников-помощников, хорошо владеющих технологиями дистанционного взаимодействия;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>
                <a:latin typeface="Arial" panose="020B0604020202020204" pitchFamily="34" charset="0"/>
              </a:rPr>
              <a:t>Создать группу в </a:t>
            </a:r>
            <a:r>
              <a:rPr lang="ru-RU" sz="1500" dirty="0" err="1" smtClean="0">
                <a:latin typeface="Arial" panose="020B0604020202020204" pitchFamily="34" charset="0"/>
              </a:rPr>
              <a:t>месенджере</a:t>
            </a:r>
            <a:r>
              <a:rPr lang="ru-RU" sz="1500" dirty="0" smtClean="0">
                <a:latin typeface="Arial" panose="020B0604020202020204" pitchFamily="34" charset="0"/>
              </a:rPr>
              <a:t> </a:t>
            </a:r>
            <a:r>
              <a:rPr lang="ru-RU" sz="1500" dirty="0">
                <a:latin typeface="Arial" panose="020B0604020202020204" pitchFamily="34" charset="0"/>
              </a:rPr>
              <a:t>своего класса для обмена актуальной информацией (ученик-помощник);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500" dirty="0" smtClean="0">
                <a:latin typeface="Arial" panose="020B0604020202020204" pitchFamily="34" charset="0"/>
              </a:rPr>
              <a:t>Проводить </a:t>
            </a:r>
            <a:r>
              <a:rPr lang="ru-RU" sz="1500" dirty="0">
                <a:latin typeface="Arial" panose="020B0604020202020204" pitchFamily="34" charset="0"/>
              </a:rPr>
              <a:t>ежедневный </a:t>
            </a:r>
            <a:r>
              <a:rPr lang="ru-RU" sz="1500" dirty="0" smtClean="0">
                <a:latin typeface="Arial" panose="020B0604020202020204" pitchFamily="34" charset="0"/>
              </a:rPr>
              <a:t>мониторинг </a:t>
            </a:r>
            <a:r>
              <a:rPr lang="ru-RU" sz="1500" dirty="0">
                <a:latin typeface="Arial" panose="020B0604020202020204" pitchFamily="34" charset="0"/>
              </a:rPr>
              <a:t>детей </a:t>
            </a:r>
            <a:r>
              <a:rPr lang="ru-RU" sz="1500" dirty="0" smtClean="0">
                <a:latin typeface="Arial" panose="020B0604020202020204" pitchFamily="34" charset="0"/>
              </a:rPr>
              <a:t>«группы риска» (консультации, связь с родителями).</a:t>
            </a:r>
            <a:endParaRPr lang="ru-RU" sz="1500" dirty="0">
              <a:latin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F384FD-8D5E-4D60-B03D-12884ACF9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04" y="2228298"/>
            <a:ext cx="7742591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9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обучающийся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661866"/>
            <a:ext cx="86868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latin typeface="Arial" panose="020B0604020202020204" pitchFamily="34" charset="0"/>
              </a:rPr>
              <a:t>Самостоятельное изучение учебного материалы и выполнение </a:t>
            </a:r>
            <a:r>
              <a:rPr lang="ru-RU" sz="1600" dirty="0" smtClean="0">
                <a:latin typeface="Arial" panose="020B0604020202020204" pitchFamily="34" charset="0"/>
              </a:rPr>
              <a:t>домашней </a:t>
            </a:r>
            <a:r>
              <a:rPr lang="ru-RU" sz="1600" dirty="0">
                <a:latin typeface="Arial" panose="020B0604020202020204" pitchFamily="34" charset="0"/>
              </a:rPr>
              <a:t>работы в соответствии </a:t>
            </a:r>
            <a:r>
              <a:rPr lang="ru-RU" sz="1600" dirty="0" smtClean="0">
                <a:latin typeface="Arial" panose="020B0604020202020204" pitchFamily="34" charset="0"/>
              </a:rPr>
              <a:t>с перечнем предметов в традиционном расписании;</a:t>
            </a:r>
            <a:endParaRPr lang="ru-RU" sz="1600" dirty="0">
              <a:latin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latin typeface="Arial" panose="020B0604020202020204" pitchFamily="34" charset="0"/>
              </a:rPr>
              <a:t>Направление в установленные </a:t>
            </a:r>
            <a:r>
              <a:rPr lang="ru-RU" sz="1600" dirty="0" smtClean="0">
                <a:latin typeface="Arial" panose="020B0604020202020204" pitchFamily="34" charset="0"/>
              </a:rPr>
              <a:t>педагогом сроки </a:t>
            </a:r>
            <a:r>
              <a:rPr lang="ru-RU" sz="1600" dirty="0">
                <a:latin typeface="Arial" panose="020B0604020202020204" pitchFamily="34" charset="0"/>
              </a:rPr>
              <a:t>результатов самостоятельной работы через электронную почту, социальные сети и др. в соответствии с графиком.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2000" dirty="0"/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ru-RU" sz="2400" dirty="0"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xmlns="" id="{6110DFE5-524F-403A-917A-4E337006B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015148"/>
              </p:ext>
            </p:extLst>
          </p:nvPr>
        </p:nvGraphicFramePr>
        <p:xfrm>
          <a:off x="518030" y="2000295"/>
          <a:ext cx="8107940" cy="436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5867">
                  <a:extLst>
                    <a:ext uri="{9D8B030D-6E8A-4147-A177-3AD203B41FA5}">
                      <a16:colId xmlns:a16="http://schemas.microsoft.com/office/drawing/2014/main" xmlns="" val="901332606"/>
                    </a:ext>
                  </a:extLst>
                </a:gridCol>
                <a:gridCol w="1156133">
                  <a:extLst>
                    <a:ext uri="{9D8B030D-6E8A-4147-A177-3AD203B41FA5}">
                      <a16:colId xmlns:a16="http://schemas.microsoft.com/office/drawing/2014/main" xmlns="" val="4255431507"/>
                    </a:ext>
                  </a:extLst>
                </a:gridCol>
                <a:gridCol w="1223385">
                  <a:extLst>
                    <a:ext uri="{9D8B030D-6E8A-4147-A177-3AD203B41FA5}">
                      <a16:colId xmlns:a16="http://schemas.microsoft.com/office/drawing/2014/main" xmlns="" val="73045289"/>
                    </a:ext>
                  </a:extLst>
                </a:gridCol>
                <a:gridCol w="1255785">
                  <a:extLst>
                    <a:ext uri="{9D8B030D-6E8A-4147-A177-3AD203B41FA5}">
                      <a16:colId xmlns:a16="http://schemas.microsoft.com/office/drawing/2014/main" xmlns="" val="1590858909"/>
                    </a:ext>
                  </a:extLst>
                </a:gridCol>
                <a:gridCol w="1239332">
                  <a:extLst>
                    <a:ext uri="{9D8B030D-6E8A-4147-A177-3AD203B41FA5}">
                      <a16:colId xmlns:a16="http://schemas.microsoft.com/office/drawing/2014/main" xmlns="" val="1725119763"/>
                    </a:ext>
                  </a:extLst>
                </a:gridCol>
                <a:gridCol w="1152093">
                  <a:extLst>
                    <a:ext uri="{9D8B030D-6E8A-4147-A177-3AD203B41FA5}">
                      <a16:colId xmlns:a16="http://schemas.microsoft.com/office/drawing/2014/main" xmlns="" val="944055837"/>
                    </a:ext>
                  </a:extLst>
                </a:gridCol>
                <a:gridCol w="1205345">
                  <a:extLst>
                    <a:ext uri="{9D8B030D-6E8A-4147-A177-3AD203B41FA5}">
                      <a16:colId xmlns:a16="http://schemas.microsoft.com/office/drawing/2014/main" xmlns="" val="42400406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Дата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предмет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Форма проведения урока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Задания с указанием образовательного ресурса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Форма предоставления результата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Дата, время предоставления результата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Текущая аттестация оценивание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3854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30.03.20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Русский язык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Самостоятельная работа на платформе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Ссылка на платформу</a:t>
                      </a:r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Учебник ….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Прохождение теста на платформе 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 17.00 30.03.2020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Фронтальная На основании прохождения теста на платформе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290438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r>
                        <a:rPr lang="ru-RU" dirty="0"/>
                        <a:t>30.03.20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Литература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Самостоятельная работа обучающихся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Ссылка на  видеофильма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Сочинение</a:t>
                      </a:r>
                    </a:p>
                    <a:p>
                      <a:r>
                        <a:rPr lang="ru-RU" dirty="0"/>
                        <a:t>на эл. почту педагога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 24.00 </a:t>
                      </a:r>
                    </a:p>
                    <a:p>
                      <a:r>
                        <a:rPr lang="ru-RU" dirty="0"/>
                        <a:t>02.04.2020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Фронтальная Оценка за содержание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931315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ru-RU" dirty="0"/>
                        <a:t>30.03.20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математика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Видеоурок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Учебник…</a:t>
                      </a:r>
                    </a:p>
                    <a:p>
                      <a:r>
                        <a:rPr lang="ru-RU" dirty="0"/>
                        <a:t>Портал…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Фотография задания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Выборочная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примечание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4459199"/>
                  </a:ext>
                </a:extLst>
              </a:tr>
              <a:tr h="4062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Литература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Самостоятельная работа обучающихся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Выучить стихотворение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Видеозапись чтения направить педагогу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Можно разнести даты по группам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выборочная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7944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69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7876309" cy="853304"/>
          </a:xfrm>
        </p:spPr>
        <p:txBody>
          <a:bodyPr/>
          <a:lstStyle/>
          <a:p>
            <a:pPr marL="173038"/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Организация работы в синхронном режиме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838" y="1452168"/>
            <a:ext cx="812694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Проведение </a:t>
            </a:r>
            <a:r>
              <a:rPr lang="ru-RU" sz="2400" dirty="0"/>
              <a:t>уроков в режиме </a:t>
            </a:r>
            <a:r>
              <a:rPr lang="ru-RU" sz="2400" dirty="0" smtClean="0"/>
              <a:t>видеоконференцсвязи. Ресурс </a:t>
            </a:r>
            <a:r>
              <a:rPr lang="ru-RU" sz="2400" dirty="0"/>
              <a:t>выбирается учителем под задачу. </a:t>
            </a:r>
          </a:p>
          <a:p>
            <a:r>
              <a:rPr lang="ru-RU" sz="2000" i="1" dirty="0" smtClean="0"/>
              <a:t>	В </a:t>
            </a:r>
            <a:r>
              <a:rPr lang="ru-RU" sz="2000" i="1" dirty="0"/>
              <a:t>каникулы: провести пробный видеоурок для </a:t>
            </a:r>
            <a:r>
              <a:rPr lang="ru-RU" sz="2000" i="1" dirty="0" smtClean="0"/>
              <a:t>педагогов.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/>
              <a:t>Подготовить </a:t>
            </a:r>
            <a:r>
              <a:rPr lang="ru-RU" sz="2000" dirty="0"/>
              <a:t>технические средства, расписание кабинета, присутствие технических специалистов.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/>
              <a:t>Приложение </a:t>
            </a:r>
            <a:r>
              <a:rPr lang="ru-RU" sz="2000" dirty="0"/>
              <a:t>№3 Методических рекомендаций Министерства просвещения Российской Федерации от </a:t>
            </a:r>
            <a:r>
              <a:rPr lang="ru-RU" sz="2000" dirty="0" smtClean="0"/>
              <a:t>19.03.2020. Организация </a:t>
            </a:r>
            <a:r>
              <a:rPr lang="ru-RU" sz="2000" dirty="0"/>
              <a:t>урока с использованием платформы </a:t>
            </a:r>
            <a:r>
              <a:rPr lang="ru-RU" sz="2000" dirty="0" err="1" smtClean="0"/>
              <a:t>Скайп</a:t>
            </a:r>
            <a:r>
              <a:rPr lang="ru-RU" sz="2000" dirty="0" smtClean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/>
              <a:t>Иные ресурсы будут представлены на </a:t>
            </a:r>
            <a:r>
              <a:rPr lang="ru-RU" sz="2000" dirty="0" err="1" smtClean="0"/>
              <a:t>вебинаре</a:t>
            </a:r>
            <a:r>
              <a:rPr lang="ru-RU" sz="2000" dirty="0" smtClean="0"/>
              <a:t> 24.03.2020 в 12.00.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9529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6FA26D-9E4A-4C76-8260-45C298F5F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ВОПРОС-ОТВЕТ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B20A4D7-F9E1-4BFD-8626-0DC764AE541D}"/>
              </a:ext>
            </a:extLst>
          </p:cNvPr>
          <p:cNvSpPr/>
          <p:nvPr/>
        </p:nvSpPr>
        <p:spPr>
          <a:xfrm>
            <a:off x="665019" y="734910"/>
            <a:ext cx="7647708" cy="5875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должна быть структура и композиция учебного материала?</a:t>
            </a:r>
            <a:b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Как реализовать углубленный компонент изучения иностранного языка?</a:t>
            </a:r>
            <a:b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Как дистанционно контролировать тайминг урока, выполнения заданий?</a:t>
            </a:r>
            <a:b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Как реализовать коммуникативный подход и разговорную речь в виде диалога при изучении иностранного языка?</a:t>
            </a:r>
            <a:b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Как лучше организовать и проводить оценку знаний "дистанционных" обучающихся?</a:t>
            </a:r>
            <a:b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Как обеспечить дистанционное образование для учеников начальной школы, при условии, что для них </a:t>
            </a:r>
            <a:r>
              <a:rPr lang="ru-RU" sz="160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СанПином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ограничено время перед экраном, а также нужно, чтобы взрослый был рядом во время процесса?</a:t>
            </a:r>
            <a:b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Как поступить с учениками, у которых нет компьютера, а характеристики смартфона не позволяют подключиться к ДО? Некоторые из них могут 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апеллировать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тем, что у них нет технической возможности прохождения программы в формате ДО.</a:t>
            </a:r>
            <a:b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Что делать со старшеклассники, которым предстоит сдавать экзамены? Как правило, платформы ДО предусматривают прохождение программы, но не отработку в формате ГИА?</a:t>
            </a:r>
            <a:b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Как избежать необходимости регистрации ученикам на нескольких платформах ДО, при условии, что у каждой из них есть свои сильные и слабые стороны (например, на одной платформе хорошие видеоуроки, но нет возможности контроля знаний, а на другой хорошие проверочные работы, но материал "слабый"?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77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dirty="0"/>
              <a:t>ВОПРОС-ОТВЕТ</a:t>
            </a:r>
            <a:endParaRPr lang="ru-RU" sz="2400" cap="all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228" y="854529"/>
            <a:ext cx="839585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10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Как обеспечить самостоятельность выполнения заданий обучающимися при реализации ДО?</a:t>
            </a:r>
          </a:p>
          <a:p>
            <a:pPr algn="just"/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11. Если самостоятельность выполнения заданий не может быть обеспечена, то не может быть гарантирована и объективность текущих отметок. Можно ли выставить четвертные/полугодовые отметки по результатам проведения ОЧНЫХ контрольных работ в конце учебного года (в том числе по результатам ВПР)?</a:t>
            </a:r>
          </a:p>
          <a:p>
            <a:pPr algn="just"/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12. Допустимо ли проведение очных консультаций для отдельных детей?</a:t>
            </a:r>
          </a:p>
          <a:p>
            <a:pPr algn="just"/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13. В результате ДО пострадает качество подготовки обучающихся к государственной итоговой аттестации. Можно ли рассмотреть возможность понижения минимальных первичных баллов ОГЭ?</a:t>
            </a:r>
          </a:p>
          <a:p>
            <a:pPr algn="just"/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14. Если при всеобщем ДО в журнале не фиксировать часы в том же количестве, что и при очном обучении, то нагрузка </a:t>
            </a:r>
            <a:r>
              <a:rPr lang="ru-RU" sz="1600" dirty="0" err="1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педработника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не будет биться с журналом. Можно ли, сделав соответствующие пояснения о дистанционном обучении в приказе директора и (или) положении, оставить без изменений 1) фиксирование уроков в электронном журнале согласно действующему расписанию, 2) учебный план, 3) рабочие программы?</a:t>
            </a:r>
          </a:p>
          <a:p>
            <a:pPr algn="just"/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15. Как организуется ДО, если у ребёнка нет дома компьютера или доступа к Интернету?</a:t>
            </a:r>
          </a:p>
          <a:p>
            <a:pPr algn="just"/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16.  Как отмечать  (или не отмечать)учащихся при заполнении электронного журнала - отсутствуют по уважительной причине?</a:t>
            </a:r>
          </a:p>
          <a:p>
            <a:pPr algn="just"/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17.Надо ли оценивать учащихся на ДО по каждому предмету ежедневно?</a:t>
            </a:r>
          </a:p>
          <a:p>
            <a:pPr algn="just"/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18. Что с питанием льготной категории 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обучающихся на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ДО, родители уже спрашивают будет ли им компенсация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5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Нормативные документы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2453" y="788272"/>
            <a:ext cx="8308258" cy="564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dirty="0"/>
              <a:t>	Постановление Правительства Санкт-Петербурга от 13 марта 2020 года № 121 «О мерах по противодействию распространению в Санкт-Петербурге новой </a:t>
            </a:r>
            <a:r>
              <a:rPr lang="ru-RU" dirty="0" err="1"/>
              <a:t>коронавирусной</a:t>
            </a:r>
            <a:r>
              <a:rPr lang="ru-RU" dirty="0"/>
              <a:t> инфекции (</a:t>
            </a:r>
            <a:r>
              <a:rPr lang="en-US" dirty="0"/>
              <a:t>COVID</a:t>
            </a:r>
            <a:r>
              <a:rPr lang="ru-RU" dirty="0"/>
              <a:t>-19) (с изменениями от 16.03.2020 №123);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dirty="0"/>
              <a:t>	Методические рекомендации Министерства просвещения Российской Федерации от 19.03.2020 по реализации образовательных программ начального общего, основного общего, среднего общего образования, образовательных программ среднего профессионального образования, дополнительных общеобразовательных программ с применением электронного обучения </a:t>
            </a:r>
            <a:br>
              <a:rPr lang="ru-RU" dirty="0"/>
            </a:br>
            <a:r>
              <a:rPr lang="ru-RU" dirty="0"/>
              <a:t>и дистанционных образовательных технологий;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dirty="0"/>
              <a:t>	Распоряжение Комитета по образованию от 16.03.2020 № 726-р </a:t>
            </a:r>
            <a:br>
              <a:rPr lang="ru-RU" dirty="0"/>
            </a:br>
            <a:r>
              <a:rPr lang="ru-RU" dirty="0"/>
              <a:t>«Об организации деятельности образовательных учреждений Санкт-Петербурга</a:t>
            </a:r>
            <a:r>
              <a:rPr lang="ru-RU" dirty="0" smtClean="0"/>
              <a:t>»;  </a:t>
            </a:r>
            <a:endParaRPr lang="ru-RU" dirty="0"/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dirty="0"/>
              <a:t>	Инструктивно-методическое письмо Комитета по образованию </a:t>
            </a:r>
            <a:br>
              <a:rPr lang="ru-RU" dirty="0"/>
            </a:br>
            <a:r>
              <a:rPr lang="ru-RU" dirty="0"/>
              <a:t>от 16.03.2020 № 03-29-2516/20-0-0 «О реализации организациями, осуществляющими образовательную деятельность, образовательных программ </a:t>
            </a:r>
            <a:br>
              <a:rPr lang="ru-RU" dirty="0"/>
            </a:br>
            <a:r>
              <a:rPr lang="ru-RU" dirty="0"/>
              <a:t>с применением электронного обучения, дистанционных образовательных технологий».</a:t>
            </a:r>
            <a:endParaRPr 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0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77" y="0"/>
            <a:ext cx="6318878" cy="924232"/>
          </a:xfrm>
        </p:spPr>
        <p:txBody>
          <a:bodyPr/>
          <a:lstStyle/>
          <a:p>
            <a:r>
              <a:rPr lang="ru-RU" dirty="0"/>
              <a:t>Методические рекомендации Министерства просвещения Российской Федерации от 19.03.2020 по реализации </a:t>
            </a:r>
            <a:r>
              <a:rPr lang="ru-RU" dirty="0" smtClean="0"/>
              <a:t>общеобразовательных </a:t>
            </a:r>
            <a:r>
              <a:rPr lang="ru-RU" dirty="0"/>
              <a:t>программ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0943" y="1062392"/>
            <a:ext cx="774781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Arial" pitchFamily="34" charset="0"/>
              </a:rPr>
              <a:t>ПРОВЕРЬ себя</a:t>
            </a:r>
          </a:p>
          <a:p>
            <a:pPr algn="just"/>
            <a:r>
              <a:rPr lang="ru-RU" sz="1400" b="1" dirty="0" smtClean="0">
                <a:latin typeface="Arial" pitchFamily="34" charset="0"/>
              </a:rPr>
              <a:t>Примерная </a:t>
            </a:r>
            <a:r>
              <a:rPr lang="ru-RU" sz="1400" b="1" dirty="0">
                <a:latin typeface="Arial" pitchFamily="34" charset="0"/>
              </a:rPr>
              <a:t>модель реализации образовательных программ</a:t>
            </a:r>
          </a:p>
          <a:p>
            <a:pPr algn="just"/>
            <a:r>
              <a:rPr lang="ru-RU" sz="1400" b="1" dirty="0">
                <a:latin typeface="Arial" pitchFamily="34" charset="0"/>
              </a:rPr>
              <a:t>начального общего, основного общего, среднего общего образовании, а также дополнительных общеобразовательных программ с применением электронного обучении и дистанционных образовательных технологий</a:t>
            </a:r>
          </a:p>
          <a:p>
            <a:pPr algn="just"/>
            <a:r>
              <a:rPr lang="ru-RU" sz="1400" dirty="0" smtClean="0">
                <a:latin typeface="Arial" pitchFamily="34" charset="0"/>
              </a:rPr>
              <a:t>	3.1</a:t>
            </a:r>
            <a:r>
              <a:rPr lang="ru-RU" sz="1400" dirty="0">
                <a:latin typeface="Arial" pitchFamily="34" charset="0"/>
              </a:rPr>
              <a:t>. </a:t>
            </a:r>
            <a:r>
              <a:rPr lang="ru-RU" sz="1400" dirty="0" smtClean="0">
                <a:latin typeface="Arial" pitchFamily="34" charset="0"/>
              </a:rPr>
              <a:t>разрабатывает </a:t>
            </a:r>
            <a:r>
              <a:rPr lang="ru-RU" sz="1400" dirty="0">
                <a:latin typeface="Arial" pitchFamily="34" charset="0"/>
              </a:rPr>
              <a:t>и утверждаем локальный акт (приказ, положение) об организации дистанционного обучения, в котором определяет, в том числе порядок оказания учебно-методической помощи обучающимся (индивидуальных консультаций) и проведения текущего контроля и итогового контроля по учебным дисциплинам;</a:t>
            </a:r>
          </a:p>
          <a:p>
            <a:pPr algn="just"/>
            <a:r>
              <a:rPr lang="ru-RU" sz="1400" dirty="0" smtClean="0">
                <a:latin typeface="Arial" pitchFamily="34" charset="0"/>
              </a:rPr>
              <a:t>	3.2. формирует </a:t>
            </a:r>
            <a:r>
              <a:rPr lang="ru-RU" sz="1400" dirty="0">
                <a:latin typeface="Arial" pitchFamily="34" charset="0"/>
              </a:rPr>
              <a:t>расписание занятий на каждый учебный день в соответствии с учебным планом по каждой дисциплине, предусматривая дифференциацию по классам и сокращение времени проведения урока до 30 минут;</a:t>
            </a:r>
          </a:p>
          <a:p>
            <a:pPr algn="just"/>
            <a:r>
              <a:rPr lang="ru-RU" sz="1400" dirty="0" smtClean="0">
                <a:latin typeface="Arial" pitchFamily="34" charset="0"/>
              </a:rPr>
              <a:t>	3.3</a:t>
            </a:r>
            <a:r>
              <a:rPr lang="ru-RU" sz="1400" dirty="0">
                <a:latin typeface="Arial" pitchFamily="34" charset="0"/>
              </a:rPr>
              <a:t>. информирует обучающихся и их родителей о реализации образовательных программ или их частей с применением электронного обучения и дистанционных образовательных технологий (далее - дистанционное обучение ), в том числе знакомит с расписанием занятий, графиком проведения текущего контроля и итогового контроля по учебным дисциплинам, консультаций;</a:t>
            </a:r>
          </a:p>
          <a:p>
            <a:pPr algn="just"/>
            <a:r>
              <a:rPr lang="ru-RU" sz="1400" dirty="0" smtClean="0">
                <a:latin typeface="Arial" pitchFamily="34" charset="0"/>
              </a:rPr>
              <a:t>	3.4. обеспечивает </a:t>
            </a:r>
            <a:r>
              <a:rPr lang="ru-RU" sz="1400" dirty="0">
                <a:latin typeface="Arial" pitchFamily="34" charset="0"/>
              </a:rPr>
              <a:t>ведение учета результатов образовательного процесса в электронной форме.</a:t>
            </a:r>
          </a:p>
          <a:p>
            <a:pPr lvl="0" algn="just"/>
            <a:r>
              <a:rPr lang="ru-RU" sz="1400" dirty="0" smtClean="0">
                <a:latin typeface="Arial" pitchFamily="34" charset="0"/>
              </a:rPr>
              <a:t>	4. Выбор </a:t>
            </a:r>
            <a:r>
              <a:rPr lang="ru-RU" sz="1400" dirty="0">
                <a:latin typeface="Arial" pitchFamily="34" charset="0"/>
              </a:rPr>
              <a:t>родителями (законными представителями) обучающеюся формы дистанционного обучения по образовательной программе начального общего, основного общего либо среднею общею образования, а также по дополнительным общеобразовательным программам подтверждается документально (наличие письменною заявления </a:t>
            </a:r>
            <a:r>
              <a:rPr lang="ru-RU" sz="1400" dirty="0" smtClean="0">
                <a:latin typeface="Arial" pitchFamily="34" charset="0"/>
              </a:rPr>
              <a:t>родителя(ей</a:t>
            </a:r>
            <a:r>
              <a:rPr lang="ru-RU" sz="1400" dirty="0">
                <a:latin typeface="Arial" pitchFamily="34" charset="0"/>
              </a:rPr>
              <a:t>) (законного представителя), представленного любым доступным способом, в том числе с использованием информационно- телекоммуникационной сети «Интернет</a:t>
            </a:r>
            <a:r>
              <a:rPr lang="ru-RU" sz="1400" dirty="0" smtClean="0">
                <a:latin typeface="Arial" pitchFamily="34" charset="0"/>
              </a:rPr>
              <a:t>».</a:t>
            </a:r>
            <a:endParaRPr lang="ru-RU" sz="1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2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77" y="0"/>
            <a:ext cx="6318878" cy="855406"/>
          </a:xfrm>
        </p:spPr>
        <p:txBody>
          <a:bodyPr/>
          <a:lstStyle/>
          <a:p>
            <a:r>
              <a:rPr lang="ru-RU" dirty="0"/>
              <a:t>Методические рекомендации Министерства просвещения Российской Федерации от 19.03.2020 по реализации </a:t>
            </a:r>
            <a:r>
              <a:rPr lang="ru-RU" dirty="0" smtClean="0"/>
              <a:t>общеобразовательных </a:t>
            </a:r>
            <a:r>
              <a:rPr lang="ru-RU" dirty="0"/>
              <a:t>программ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0440" y="1091890"/>
            <a:ext cx="771832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latin typeface="Arial" pitchFamily="34" charset="0"/>
              </a:rPr>
              <a:t>ПРОВЕРЬ </a:t>
            </a:r>
            <a:r>
              <a:rPr lang="ru-RU" sz="1400" b="1" dirty="0">
                <a:latin typeface="Arial" pitchFamily="34" charset="0"/>
              </a:rPr>
              <a:t>СЕБЯ</a:t>
            </a:r>
          </a:p>
          <a:p>
            <a:pPr lvl="0" algn="just"/>
            <a:r>
              <a:rPr lang="ru-RU" sz="1400" dirty="0" smtClean="0">
                <a:latin typeface="Arial" pitchFamily="34" charset="0"/>
              </a:rPr>
              <a:t>	5</a:t>
            </a:r>
            <a:r>
              <a:rPr lang="ru-RU" sz="1200" dirty="0" smtClean="0">
                <a:latin typeface="Arial" pitchFamily="34" charset="0"/>
              </a:rPr>
              <a:t>. </a:t>
            </a:r>
            <a:r>
              <a:rPr lang="ru-RU" sz="1400" dirty="0">
                <a:latin typeface="Arial" pitchFamily="34" charset="0"/>
              </a:rPr>
              <a:t>При реализации образовательных программ начального общего, основного общего, среднего общего образования, а также по дополнительным общеобразовательным программам с применением электронного обучения и дистанционных образовательных технологий образовательной организации рекомендуется обеспечить внесение соответствующих корректировок в рабочие программы и (или) учебные планы в части форм обучения (лекция. онлайн консультация), технических средств обучения.</a:t>
            </a:r>
          </a:p>
          <a:p>
            <a:pPr lvl="0" algn="just"/>
            <a:r>
              <a:rPr lang="ru-RU" sz="1400" dirty="0" smtClean="0">
                <a:latin typeface="Arial" pitchFamily="34" charset="0"/>
              </a:rPr>
              <a:t>	6</a:t>
            </a:r>
            <a:r>
              <a:rPr lang="ru-RU" sz="1400" dirty="0">
                <a:latin typeface="Arial" pitchFamily="34" charset="0"/>
              </a:rPr>
              <a:t>. В соответствии с техническими возможностями образовательная организация организовывает проведение учебных занятий, консультации и </a:t>
            </a:r>
            <a:r>
              <a:rPr lang="ru-RU" sz="1400" dirty="0" err="1">
                <a:latin typeface="Arial" pitchFamily="34" charset="0"/>
              </a:rPr>
              <a:t>вебинаров</a:t>
            </a:r>
            <a:r>
              <a:rPr lang="ru-RU" sz="1400" dirty="0">
                <a:latin typeface="Arial" pitchFamily="34" charset="0"/>
              </a:rPr>
              <a:t> на школьном портале или иной платформе с использованием различных электронных образовательных ресурсов (в приложении к настоящим Методическим рекомендациям приводится пример организации урока и режиме видеоконференцсвязи с использованием платформы </a:t>
            </a:r>
            <a:r>
              <a:rPr lang="ru-RU" sz="1400" dirty="0" err="1">
                <a:latin typeface="Arial" pitchFamily="34" charset="0"/>
              </a:rPr>
              <a:t>Скайп</a:t>
            </a:r>
            <a:r>
              <a:rPr lang="ru-RU" sz="1400" dirty="0">
                <a:latin typeface="Arial" pitchFamily="34" charset="0"/>
              </a:rPr>
              <a:t>),</a:t>
            </a:r>
          </a:p>
          <a:p>
            <a:pPr lvl="0" algn="just"/>
            <a:r>
              <a:rPr lang="ru-RU" sz="1400" dirty="0" smtClean="0">
                <a:latin typeface="Arial" pitchFamily="34" charset="0"/>
              </a:rPr>
              <a:t>	7</a:t>
            </a:r>
            <a:r>
              <a:rPr lang="ru-RU" sz="1400" dirty="0">
                <a:latin typeface="Arial" pitchFamily="34" charset="0"/>
              </a:rPr>
              <a:t>. Педагогическим работникам образовательной организации при реализации образовательных программ начального общего, основного общего, среднего общего образования, а также при реализации дополнительных общеобразовательных программ с применением электронного обучения и дистанционных образовательных технологий:</a:t>
            </a:r>
          </a:p>
          <a:p>
            <a:pPr algn="just"/>
            <a:r>
              <a:rPr lang="ru-RU" sz="1400" dirty="0">
                <a:latin typeface="Arial" pitchFamily="34" charset="0"/>
              </a:rPr>
              <a:t>рекомендуется планировать свою педагогическую деятельность с учетом системы дистанционного обучения, </a:t>
            </a:r>
            <a:r>
              <a:rPr lang="ru-RU" sz="1400" u="sng" dirty="0">
                <a:latin typeface="Arial" pitchFamily="34" charset="0"/>
              </a:rPr>
              <a:t>создавать простейшие, нужные для обучающихся, ресурсы и </a:t>
            </a:r>
            <a:r>
              <a:rPr lang="ru-RU" sz="1400" u="sng" dirty="0" smtClean="0">
                <a:latin typeface="Arial" pitchFamily="34" charset="0"/>
              </a:rPr>
              <a:t>задания; выражать </a:t>
            </a:r>
            <a:r>
              <a:rPr lang="ru-RU" sz="1400" u="sng" dirty="0">
                <a:latin typeface="Arial" pitchFamily="34" charset="0"/>
              </a:rPr>
              <a:t>свое отношение к работам обучающихся в виде текстовых или аудио рецензий, устных онлайн консультаций</a:t>
            </a:r>
            <a:r>
              <a:rPr lang="ru-RU" sz="1400" u="sng" dirty="0" smtClean="0">
                <a:latin typeface="Arial" pitchFamily="34" charset="0"/>
              </a:rPr>
              <a:t>.</a:t>
            </a:r>
            <a:endParaRPr lang="ru-RU" sz="1400" u="sng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78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97419"/>
            <a:ext cx="6386293" cy="853304"/>
          </a:xfrm>
        </p:spPr>
        <p:txBody>
          <a:bodyPr/>
          <a:lstStyle/>
          <a:p>
            <a:pPr marL="173038"/>
            <a:r>
              <a:rPr lang="ru-RU" sz="2400" dirty="0"/>
              <a:t>«Российская электронная школа»</a:t>
            </a:r>
            <a:endParaRPr lang="ru-RU" sz="2400" cap="all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275" y="950723"/>
            <a:ext cx="84849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hlinkClick r:id="rId3"/>
              </a:rPr>
              <a:t>Методические рекомендации Министерства просвещения РФ по использованию информационно-образовательной среды "Российская электронная школа" в общеобразовательных организациях в условиях дистанционного обучения</a:t>
            </a:r>
            <a:endParaRPr lang="ru-RU" sz="1600" dirty="0"/>
          </a:p>
          <a:p>
            <a:endParaRPr lang="ru-RU" sz="1600" b="1" dirty="0"/>
          </a:p>
          <a:p>
            <a:r>
              <a:rPr lang="ru-RU" sz="1600" dirty="0"/>
              <a:t>Разъяснен порядок работы с информационно-образовательной средой "Российская электронная школа" в условиях дистанционного обучения </a:t>
            </a:r>
          </a:p>
          <a:p>
            <a:endParaRPr lang="ru-RU" sz="1600" b="1" dirty="0"/>
          </a:p>
          <a:p>
            <a:r>
              <a:rPr lang="ru-RU" sz="1600" dirty="0"/>
              <a:t>"Российская электронная школа" представляет собой завершенный курс интерактивных </a:t>
            </a:r>
            <a:r>
              <a:rPr lang="ru-RU" sz="1600" dirty="0" err="1"/>
              <a:t>видеоуроков</a:t>
            </a:r>
            <a:r>
              <a:rPr lang="ru-RU" sz="1600" dirty="0"/>
              <a:t> по всей совокупности общеобразовательных учебных предметов (более 30 основных предметов), разработанных в соответствии с федеральными государственными образовательными стандартами начального общего, основного общего и среднего общего образования и с учетом примерных основных образовательных программ. </a:t>
            </a:r>
          </a:p>
          <a:p>
            <a:endParaRPr lang="ru-RU" sz="1600" dirty="0"/>
          </a:p>
          <a:p>
            <a:r>
              <a:rPr lang="ru-RU" sz="1600" dirty="0"/>
              <a:t>Интерактивные </a:t>
            </a:r>
            <a:r>
              <a:rPr lang="ru-RU" sz="1600" dirty="0" err="1"/>
              <a:t>видеоуроки</a:t>
            </a:r>
            <a:r>
              <a:rPr lang="ru-RU" sz="1600" dirty="0"/>
              <a:t> 2 - 11 классов представляют из себя набор из 5 модулей (мотивационный, объясняющий, тренировочный, контрольный, дополнительный). </a:t>
            </a:r>
          </a:p>
          <a:p>
            <a:r>
              <a:rPr lang="ru-RU" sz="1600" dirty="0"/>
              <a:t>В уроках 1 класса контрольный модуль отсутствует. </a:t>
            </a:r>
          </a:p>
          <a:p>
            <a:endParaRPr lang="ru-RU" sz="1600" dirty="0"/>
          </a:p>
          <a:p>
            <a:r>
              <a:rPr lang="ru-RU" sz="1600" dirty="0"/>
              <a:t>Информационно-образовательная среда "Российская электронная школа" доступна в Интернете по адресу </a:t>
            </a:r>
            <a:r>
              <a:rPr lang="ru-RU" sz="1600" u="sng" dirty="0">
                <a:hlinkClick r:id="rId4"/>
              </a:rPr>
              <a:t>https://resh.edu.ru/</a:t>
            </a:r>
            <a:r>
              <a:rPr lang="ru-RU" sz="1600" dirty="0"/>
              <a:t>. Приведена Инструкция по работе с порталом.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898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Основные этапы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2116" y="950723"/>
            <a:ext cx="82296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Общеобразовательные организации (школы)</a:t>
            </a:r>
          </a:p>
          <a:p>
            <a:endParaRPr lang="ru-RU" sz="2000" b="1" dirty="0" smtClean="0">
              <a:latin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</a:rPr>
              <a:t>21-28 </a:t>
            </a:r>
            <a:r>
              <a:rPr lang="ru-RU" sz="2000" b="1" dirty="0">
                <a:latin typeface="Arial" panose="020B0604020202020204" pitchFamily="34" charset="0"/>
              </a:rPr>
              <a:t>марта 2020</a:t>
            </a:r>
            <a:r>
              <a:rPr lang="ru-RU" sz="2000" dirty="0">
                <a:latin typeface="Arial" panose="020B0604020202020204" pitchFamily="34" charset="0"/>
              </a:rPr>
              <a:t> года – весенние каникулы</a:t>
            </a:r>
          </a:p>
          <a:p>
            <a:endParaRPr lang="ru-RU" sz="2000" dirty="0">
              <a:latin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</a:rPr>
              <a:t>с </a:t>
            </a:r>
            <a:r>
              <a:rPr lang="ru-RU" sz="2000" b="1" dirty="0">
                <a:latin typeface="Arial" panose="020B0604020202020204" pitchFamily="34" charset="0"/>
              </a:rPr>
              <a:t>30 марта 2020 года </a:t>
            </a:r>
            <a:r>
              <a:rPr lang="ru-RU" sz="2000" dirty="0" smtClean="0">
                <a:latin typeface="Arial" panose="020B0604020202020204" pitchFamily="34" charset="0"/>
              </a:rPr>
              <a:t>– начало </a:t>
            </a:r>
            <a:r>
              <a:rPr lang="en-US" sz="2000" dirty="0">
                <a:latin typeface="Arial" panose="020B0604020202020204" pitchFamily="34" charset="0"/>
              </a:rPr>
              <a:t>IV </a:t>
            </a:r>
            <a:r>
              <a:rPr lang="ru-RU" sz="2000" dirty="0">
                <a:latin typeface="Arial" panose="020B0604020202020204" pitchFamily="34" charset="0"/>
              </a:rPr>
              <a:t>четверти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</a:rPr>
              <a:t>Период </a:t>
            </a:r>
            <a:r>
              <a:rPr lang="ru-RU" sz="2000" dirty="0">
                <a:latin typeface="Arial" panose="020B0604020202020204" pitchFamily="34" charset="0"/>
              </a:rPr>
              <a:t>обучения </a:t>
            </a:r>
            <a:r>
              <a:rPr lang="ru-RU" sz="2000" u="sng" dirty="0" smtClean="0">
                <a:latin typeface="Arial" panose="020B0604020202020204" pitchFamily="34" charset="0"/>
              </a:rPr>
              <a:t>исключительно </a:t>
            </a:r>
            <a:r>
              <a:rPr lang="ru-RU" sz="2000" dirty="0" smtClean="0">
                <a:latin typeface="Arial" panose="020B0604020202020204" pitchFamily="34" charset="0"/>
              </a:rPr>
              <a:t>с </a:t>
            </a:r>
            <a:r>
              <a:rPr lang="ru-RU" sz="2000" dirty="0">
                <a:latin typeface="Arial" panose="020B0604020202020204" pitchFamily="34" charset="0"/>
              </a:rPr>
              <a:t>использованием электронного обучения и дистанционных образовательных </a:t>
            </a:r>
            <a:r>
              <a:rPr lang="ru-RU" sz="2000" dirty="0" smtClean="0">
                <a:latin typeface="Arial" panose="020B0604020202020204" pitchFamily="34" charset="0"/>
              </a:rPr>
              <a:t>технологий</a:t>
            </a:r>
          </a:p>
          <a:p>
            <a:pPr algn="just"/>
            <a:r>
              <a:rPr lang="ru-RU" sz="1600" i="1" dirty="0" smtClean="0">
                <a:latin typeface="Arial" panose="020B0604020202020204" pitchFamily="34" charset="0"/>
              </a:rPr>
              <a:t>(период по состоянию на 23.03.2020 не определен)</a:t>
            </a:r>
            <a:endParaRPr lang="ru-RU" sz="1600" i="1" dirty="0">
              <a:latin typeface="Arial" panose="020B0604020202020204" pitchFamily="34" charset="0"/>
            </a:endParaRPr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Уведомить </a:t>
            </a:r>
            <a:r>
              <a:rPr lang="ru-RU" sz="2000" dirty="0"/>
              <a:t>родителей (законных представителей) воспитанников государственных образовательных учреждений, осваивающих образовательные </a:t>
            </a:r>
            <a:r>
              <a:rPr lang="ru-RU" sz="2000" i="1" dirty="0"/>
              <a:t>программы дошкольного образования</a:t>
            </a:r>
            <a:r>
              <a:rPr lang="ru-RU" sz="2000" dirty="0"/>
              <a:t>, о посещении государственных образовательных учреждений по </a:t>
            </a:r>
            <a:r>
              <a:rPr lang="ru-RU" sz="2000" dirty="0" smtClean="0"/>
              <a:t>решению</a:t>
            </a:r>
            <a:r>
              <a:rPr lang="ru-RU" sz="2000" dirty="0"/>
              <a:t> родителей (законных представителей</a:t>
            </a:r>
            <a:r>
              <a:rPr lang="ru-RU" sz="2000" dirty="0" smtClean="0"/>
              <a:t>).</a:t>
            </a:r>
            <a:endParaRPr lang="ru-RU" sz="2000" b="1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17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97" y="0"/>
            <a:ext cx="5769158" cy="620610"/>
          </a:xfrm>
        </p:spPr>
        <p:txBody>
          <a:bodyPr/>
          <a:lstStyle/>
          <a:p>
            <a:r>
              <a:rPr lang="ru-RU" dirty="0" smtClean="0"/>
              <a:t>Пресс-релиз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0437" y="789647"/>
            <a:ext cx="7846143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/>
              <a:t>	</a:t>
            </a:r>
            <a:r>
              <a:rPr lang="ru-RU" sz="1300" dirty="0"/>
              <a:t>С </a:t>
            </a:r>
            <a:r>
              <a:rPr lang="ru-RU" sz="1300" dirty="0" smtClean="0"/>
              <a:t>30 </a:t>
            </a:r>
            <a:r>
              <a:rPr lang="ru-RU" sz="1300" dirty="0"/>
              <a:t>марта </a:t>
            </a:r>
            <a:r>
              <a:rPr lang="ru-RU" sz="1300" dirty="0" smtClean="0"/>
              <a:t>2020 </a:t>
            </a:r>
            <a:r>
              <a:rPr lang="ru-RU" sz="1300" dirty="0"/>
              <a:t>года </a:t>
            </a:r>
            <a:r>
              <a:rPr lang="ru-RU" sz="1300" dirty="0" smtClean="0"/>
              <a:t>временно </a:t>
            </a:r>
            <a:r>
              <a:rPr lang="ru-RU" sz="1300" dirty="0"/>
              <a:t>приостанавливается посещение школы обучающимися 1-11 классов. </a:t>
            </a:r>
          </a:p>
          <a:p>
            <a:pPr algn="just"/>
            <a:r>
              <a:rPr lang="ru-RU" sz="1300" dirty="0"/>
              <a:t>	На время отмены занятий в школе вводится обучение с применением электронного обучения </a:t>
            </a:r>
            <a:br>
              <a:rPr lang="ru-RU" sz="1300" dirty="0"/>
            </a:br>
            <a:r>
              <a:rPr lang="ru-RU" sz="1300" dirty="0"/>
              <a:t>и дистанционных образовательных технологий.</a:t>
            </a:r>
          </a:p>
          <a:p>
            <a:pPr algn="just"/>
            <a:r>
              <a:rPr lang="ru-RU" sz="1300" dirty="0"/>
              <a:t>	Это занятия с изучением нового материала, поверочными работами, тестами на ресурсах, определенных учителем, только в домашней обстановке с обратной связью через электронную почту, чаты, социальные сети и др.</a:t>
            </a:r>
          </a:p>
          <a:p>
            <a:pPr algn="just"/>
            <a:r>
              <a:rPr lang="ru-RU" sz="1300" dirty="0"/>
              <a:t>	Дошкольные группы продолжают работать по обычному графику. За родителями дошкольников сохраняется право самостоятельно выбрать режим посещения для своих детей на основании заявления родителей (законных представителей). При этом у детей, пришедших в дошкольную группу, будет проводиться измерение температуры тела, помещения будут регулярно дезинфицироваться.</a:t>
            </a:r>
          </a:p>
          <a:p>
            <a:pPr algn="just"/>
            <a:r>
              <a:rPr lang="ru-RU" sz="1300" dirty="0"/>
              <a:t> </a:t>
            </a:r>
          </a:p>
          <a:p>
            <a:pPr algn="just"/>
            <a:r>
              <a:rPr lang="ru-RU" sz="1300" b="1" dirty="0"/>
              <a:t>ВНИМАНИЕ: </a:t>
            </a:r>
          </a:p>
          <a:p>
            <a:pPr algn="just"/>
            <a:r>
              <a:rPr lang="ru-RU" sz="1300" b="1" dirty="0"/>
              <a:t>Настоятельно рекомендуем строго следить за тем, чтобы ребенок находился дома, а не на улице, </a:t>
            </a:r>
            <a:br>
              <a:rPr lang="ru-RU" sz="1300" b="1" dirty="0"/>
            </a:br>
            <a:r>
              <a:rPr lang="ru-RU" sz="1300" b="1" dirty="0"/>
              <a:t>в кинотеатре, парке или других общественных местах. Это важно прежде всего для здоровья самого ребенка.</a:t>
            </a:r>
          </a:p>
          <a:p>
            <a:pPr algn="just"/>
            <a:r>
              <a:rPr lang="ru-RU" sz="1300" dirty="0"/>
              <a:t> 	Информация по вопросам организации обучения с использованием дистанционных технологий, включая ссылки на </a:t>
            </a:r>
            <a:r>
              <a:rPr lang="ru-RU" sz="1300" dirty="0" err="1"/>
              <a:t>вебинары</a:t>
            </a:r>
            <a:r>
              <a:rPr lang="ru-RU" sz="1300" dirty="0"/>
              <a:t>, презентации, инструкции, размещена на портале «Петербургское образование» </a:t>
            </a:r>
            <a:r>
              <a:rPr lang="en-US" sz="1300" dirty="0">
                <a:hlinkClick r:id="rId2"/>
              </a:rPr>
              <a:t>https</a:t>
            </a:r>
            <a:r>
              <a:rPr lang="ru-RU" sz="1300" dirty="0">
                <a:hlinkClick r:id="rId2"/>
              </a:rPr>
              <a:t>://</a:t>
            </a:r>
            <a:r>
              <a:rPr lang="en-US" sz="1300" dirty="0">
                <a:hlinkClick r:id="rId2"/>
              </a:rPr>
              <a:t>distance</a:t>
            </a:r>
            <a:r>
              <a:rPr lang="ru-RU" sz="1300" dirty="0">
                <a:hlinkClick r:id="rId2"/>
              </a:rPr>
              <a:t>.</a:t>
            </a:r>
            <a:r>
              <a:rPr lang="en-US" sz="1300" dirty="0" err="1">
                <a:hlinkClick r:id="rId2"/>
              </a:rPr>
              <a:t>petersburgedu</a:t>
            </a:r>
            <a:r>
              <a:rPr lang="ru-RU" sz="1300" dirty="0">
                <a:hlinkClick r:id="rId2"/>
              </a:rPr>
              <a:t>.</a:t>
            </a:r>
            <a:r>
              <a:rPr lang="en-US" sz="1300" dirty="0" err="1">
                <a:hlinkClick r:id="rId2"/>
              </a:rPr>
              <a:t>ru</a:t>
            </a:r>
            <a:r>
              <a:rPr lang="ru-RU" sz="1300" dirty="0">
                <a:hlinkClick r:id="rId2"/>
              </a:rPr>
              <a:t>/</a:t>
            </a:r>
            <a:r>
              <a:rPr lang="ru-RU" sz="1300" dirty="0"/>
              <a:t>  и на сайте Санкт-Петербургского центра оценки качества образования и информационных технологий </a:t>
            </a:r>
            <a:r>
              <a:rPr lang="ru-RU" sz="1300" dirty="0">
                <a:hlinkClick r:id="rId3"/>
              </a:rPr>
              <a:t>https://rcokoit.ru/</a:t>
            </a:r>
            <a:r>
              <a:rPr lang="ru-RU" sz="1300" dirty="0"/>
              <a:t> в разделе «Дистанционное обучение».</a:t>
            </a:r>
          </a:p>
          <a:p>
            <a:pPr algn="just"/>
            <a:r>
              <a:rPr lang="ru-RU" sz="1300" dirty="0"/>
              <a:t>	Горячая линия по вопросам организации обучения в общеобразовательных организациях Санкт-Петербурга с использованием дистанционных образовательных технологий:  (812) 576-34-37. </a:t>
            </a:r>
          </a:p>
          <a:p>
            <a:pPr algn="just"/>
            <a:r>
              <a:rPr lang="ru-RU" sz="1300" dirty="0"/>
              <a:t>	По всем вопросам Вы можете обращать к классному руководителю, воспитателю и в школу по электронной почте:____________, или по телефону: _________________.</a:t>
            </a:r>
          </a:p>
          <a:p>
            <a:pPr algn="just"/>
            <a:r>
              <a:rPr lang="ru-RU" sz="1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924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97419"/>
            <a:ext cx="6386293" cy="853304"/>
          </a:xfrm>
        </p:spPr>
        <p:txBody>
          <a:bodyPr/>
          <a:lstStyle/>
          <a:p>
            <a:pPr marL="173038"/>
            <a:r>
              <a:rPr lang="ru-RU" sz="2400" dirty="0"/>
              <a:t>21-28 марта 2020 года – весенние каникулы</a:t>
            </a:r>
            <a:br>
              <a:rPr lang="ru-RU" sz="2400" dirty="0"/>
            </a:br>
            <a:endParaRPr lang="ru-RU" sz="2400" cap="all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9534" y="781446"/>
            <a:ext cx="848493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	Подготовка школ к переводу в режим реализации образовательных программ начального общего, основного общего, среднего общего образования </a:t>
            </a:r>
            <a:r>
              <a:rPr lang="ru-RU" sz="2400" u="sng" dirty="0"/>
              <a:t>исключительно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>с применением электронного обучения и дистанционных образовательных технологий (далее – обучение с использование ДОТ)</a:t>
            </a:r>
          </a:p>
          <a:p>
            <a:pPr algn="just">
              <a:spcBef>
                <a:spcPts val="1200"/>
              </a:spcBef>
            </a:pPr>
            <a:r>
              <a:rPr lang="ru-RU" sz="2400" b="1" dirty="0"/>
              <a:t>Варианты организации обучения с использованием ДОТ         </a:t>
            </a:r>
            <a:r>
              <a:rPr lang="ru-RU" sz="2000" i="1" dirty="0"/>
              <a:t>(обязательно наличие Интернета):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dirty="0" smtClean="0"/>
              <a:t>он-</a:t>
            </a:r>
            <a:r>
              <a:rPr lang="ru-RU" sz="2400" dirty="0" err="1" smtClean="0"/>
              <a:t>лайн</a:t>
            </a:r>
            <a:r>
              <a:rPr lang="ru-RU" sz="2400" dirty="0" smtClean="0"/>
              <a:t> </a:t>
            </a:r>
            <a:r>
              <a:rPr lang="ru-RU" sz="2400" dirty="0"/>
              <a:t>обучение </a:t>
            </a:r>
            <a:r>
              <a:rPr lang="ru-RU" sz="2400" dirty="0" smtClean="0"/>
              <a:t>(видеоконференции </a:t>
            </a:r>
            <a:r>
              <a:rPr lang="ru-RU" sz="2400" dirty="0"/>
              <a:t>и др.);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dirty="0"/>
              <a:t>дистанционное использование цифровых платформ;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dirty="0"/>
              <a:t>организация самостоятельной домашней работы с обратной связью через электронную почту, чаты, социальные сети.</a:t>
            </a:r>
          </a:p>
          <a:p>
            <a:pPr lvl="0" algn="just"/>
            <a:r>
              <a:rPr lang="ru-RU" sz="2400" dirty="0"/>
              <a:t>Варианты  сочетаются.</a:t>
            </a:r>
          </a:p>
          <a:p>
            <a:pPr lvl="0" algn="just"/>
            <a:r>
              <a:rPr lang="ru-RU" i="1" dirty="0"/>
              <a:t>Будут методические рекомендации </a:t>
            </a:r>
            <a:r>
              <a:rPr lang="ru-RU" i="1" dirty="0" err="1"/>
              <a:t>Минпросвещения</a:t>
            </a:r>
            <a:r>
              <a:rPr lang="ru-RU" i="1" dirty="0"/>
              <a:t> России для обучающихся </a:t>
            </a:r>
            <a:br>
              <a:rPr lang="ru-RU" i="1" dirty="0"/>
            </a:br>
            <a:r>
              <a:rPr lang="ru-RU" i="1" dirty="0"/>
              <a:t>без Интернета (в условиях режима повышенной готовности)</a:t>
            </a:r>
          </a:p>
        </p:txBody>
      </p:sp>
    </p:spTree>
    <p:extLst>
      <p:ext uri="{BB962C8B-B14F-4D97-AF65-F5344CB8AC3E}">
        <p14:creationId xmlns:p14="http://schemas.microsoft.com/office/powerpoint/2010/main" val="35169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302336" cy="853304"/>
          </a:xfrm>
        </p:spPr>
        <p:txBody>
          <a:bodyPr/>
          <a:lstStyle/>
          <a:p>
            <a:pPr marL="173038"/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Образовательная организация</a:t>
            </a:r>
            <a:b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мероприятия  до 28.03.2020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781446"/>
            <a:ext cx="8686800" cy="6044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Изданы отдельные нормативные документы, определен перечень необходимых локальных актов;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Проведены информационные мероприятия для всех участников образовательного процесса (единый подход, типовые пресс-релизы);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Составлен перечень используемых ресурсов, приложений в разрезе каждого учебного предмета, каждого педагога;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Проведен мониторинг технических средств, имеющихся в ОО, для оборудования рабочих мест педагогов (в разрезе каждого кабинета, каждого педагога-участника ДОТ);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Проведено анкетирование педагогов на определение уровня владения технологиями, приложениями для организации дистанционного взаимодействия;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Проведен мониторинг наличия технических средств,  приложений в разрезе каждого ученика (для определения модели организации образовательного процесса).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Проведены совещаний (МО учителей, классных руководителей); 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Проведены обучающие мероприятия для педагогов по проведению видеоконференций, видеоуроков.</a:t>
            </a:r>
          </a:p>
        </p:txBody>
      </p:sp>
    </p:spTree>
    <p:extLst>
      <p:ext uri="{BB962C8B-B14F-4D97-AF65-F5344CB8AC3E}">
        <p14:creationId xmlns:p14="http://schemas.microsoft.com/office/powerpoint/2010/main" val="352734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386293" cy="853304"/>
          </a:xfrm>
        </p:spPr>
        <p:txBody>
          <a:bodyPr/>
          <a:lstStyle/>
          <a:p>
            <a:pPr marL="173038"/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Нормативные документы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7871" y="781446"/>
            <a:ext cx="83082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/>
              <a:t>Администрация ОО разрабатывает и утверждает локальные нормативные акты </a:t>
            </a:r>
          </a:p>
          <a:p>
            <a:pPr lvl="0"/>
            <a:endParaRPr lang="ru-RU" dirty="0"/>
          </a:p>
          <a:p>
            <a:pPr marL="285750" lvl="0" indent="-28575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Приказ об организации обучения с использованием ДОТ (рабочая группа, определение общего порядка, ответственных по направлениям работы, сроки проведения мониторингов); </a:t>
            </a:r>
          </a:p>
          <a:p>
            <a:pPr marL="285750" lvl="0" indent="-28575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Приказ об утверждении положения об организации обучения </a:t>
            </a:r>
            <a:br>
              <a:rPr lang="ru-RU" dirty="0">
                <a:latin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</a:rPr>
              <a:t>с использованием ДОТ (организация образовательного процесса, форм  контроля, доступа к учебным материалам, порядок оказания учебно-методической помощи обучающимся (индивидуальных консультаций);</a:t>
            </a:r>
          </a:p>
          <a:p>
            <a:pPr marL="285750" lvl="0" indent="-28575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Приказ об утверждении перечня и порядка применения электронных образовательных ресурсов, приложений, которые допускаются </a:t>
            </a:r>
            <a:r>
              <a:rPr lang="ru-RU" dirty="0" smtClean="0">
                <a:latin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</a:rPr>
              <a:t>к </a:t>
            </a:r>
            <a:r>
              <a:rPr lang="ru-RU" dirty="0">
                <a:latin typeface="Arial" panose="020B0604020202020204" pitchFamily="34" charset="0"/>
              </a:rPr>
              <a:t>использованию в учебном процессе (по каждому предмету). </a:t>
            </a:r>
          </a:p>
          <a:p>
            <a:pPr marL="285750" lvl="0" indent="-28575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Приказ о внесении изменений в образовательную программу ОО </a:t>
            </a:r>
            <a:r>
              <a:rPr lang="ru-RU" dirty="0" smtClean="0">
                <a:latin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</a:rPr>
              <a:t>(</a:t>
            </a:r>
            <a:r>
              <a:rPr lang="ru-RU" dirty="0">
                <a:latin typeface="Arial" panose="020B0604020202020204" pitchFamily="34" charset="0"/>
              </a:rPr>
              <a:t>в рабочие программы по учебным предметам) при необходимости;</a:t>
            </a:r>
          </a:p>
          <a:p>
            <a:pPr marL="285750" lvl="0" indent="-28575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Внесение дополнений в должностные инструкции, правила внутреннего трудового </a:t>
            </a:r>
            <a:r>
              <a:rPr lang="ru-RU" dirty="0" smtClean="0">
                <a:latin typeface="Arial" panose="020B0604020202020204" pitchFamily="34" charset="0"/>
              </a:rPr>
              <a:t>распорядка.</a:t>
            </a:r>
          </a:p>
          <a:p>
            <a:pPr marL="285750" lvl="0" indent="-28575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</a:rPr>
              <a:t>и </a:t>
            </a:r>
            <a:r>
              <a:rPr lang="ru-RU" dirty="0">
                <a:latin typeface="Arial" panose="020B0604020202020204" pitchFamily="34" charset="0"/>
              </a:rPr>
              <a:t>др.</a:t>
            </a:r>
          </a:p>
        </p:txBody>
      </p:sp>
    </p:spTree>
    <p:extLst>
      <p:ext uri="{BB962C8B-B14F-4D97-AF65-F5344CB8AC3E}">
        <p14:creationId xmlns:p14="http://schemas.microsoft.com/office/powerpoint/2010/main" val="37326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463786" cy="853304"/>
          </a:xfrm>
        </p:spPr>
        <p:txBody>
          <a:bodyPr/>
          <a:lstStyle/>
          <a:p>
            <a:pPr marL="173038"/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Информационные мероприятия</a:t>
            </a:r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до 28.03.2020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709959"/>
            <a:ext cx="8686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latin typeface="Arial" panose="020B0604020202020204" pitchFamily="34" charset="0"/>
              </a:rPr>
              <a:t>Администрация школы: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Размещена актуальная информация о работе ОО в период повышенной готовности (нормативные документы – ссылка, пресс-релиз единый)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Введен раздел на сайте ОО «Обучение с использование дистанционных образовательных технологий» о реализуемых в ОО механизмах организации обучения с использованием ДОТ (локальные акты ОО, ресурсы и др.).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Размещена информация и ссылки на городские информационные ресурсы, телефон горячей линии на уровне ОО, района, города.</a:t>
            </a:r>
          </a:p>
          <a:p>
            <a:r>
              <a:rPr lang="ru-RU" dirty="0"/>
              <a:t>	Информация по вопросам организации обучения с использованием дистанционных технологий, включая ссылки на вебинары, презентации, инструкции, размещена на портале «Петербургское образование» </a:t>
            </a:r>
            <a:r>
              <a:rPr lang="en-US" u="sng" dirty="0">
                <a:hlinkClick r:id="rId3"/>
              </a:rPr>
              <a:t>https</a:t>
            </a:r>
            <a:r>
              <a:rPr lang="ru-RU" u="sng" dirty="0">
                <a:hlinkClick r:id="rId3"/>
              </a:rPr>
              <a:t>://</a:t>
            </a:r>
            <a:r>
              <a:rPr lang="en-US" u="sng" dirty="0">
                <a:hlinkClick r:id="rId3"/>
              </a:rPr>
              <a:t>distance</a:t>
            </a:r>
            <a:r>
              <a:rPr lang="ru-RU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petersburgedu</a:t>
            </a:r>
            <a:r>
              <a:rPr lang="ru-RU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ru</a:t>
            </a:r>
            <a:r>
              <a:rPr lang="ru-RU" u="sng" dirty="0">
                <a:hlinkClick r:id="rId3"/>
              </a:rPr>
              <a:t>/</a:t>
            </a:r>
            <a:r>
              <a:rPr lang="ru-RU" dirty="0"/>
              <a:t>  и на сайте Санкт-Петербургского центра оценки качества образования и информационных технологий </a:t>
            </a:r>
            <a:r>
              <a:rPr lang="ru-RU" u="sng" dirty="0">
                <a:hlinkClick r:id="rId4"/>
              </a:rPr>
              <a:t>https://rcokoit.ru/</a:t>
            </a:r>
            <a:r>
              <a:rPr lang="ru-RU" dirty="0"/>
              <a:t> в разделе «Дистанционное обучение».</a:t>
            </a:r>
          </a:p>
          <a:p>
            <a:r>
              <a:rPr lang="ru-RU" dirty="0"/>
              <a:t>Горячая линия по вопросам организации обучения в общеобразовательных организациях Санкт-Петербурга с использованием дистанционных образовательных технологий:  (812) 576-34-37. </a:t>
            </a:r>
          </a:p>
          <a:p>
            <a:r>
              <a:rPr lang="ru-RU" dirty="0"/>
              <a:t>По всем вопросам Вы можете обращать к классному руководителю, воспитателю и в школу по электронной почте:____________, или по телефону: </a:t>
            </a:r>
            <a:r>
              <a:rPr lang="ru-RU" b="1" dirty="0"/>
              <a:t>_________________.</a:t>
            </a:r>
            <a:endParaRPr lang="ru-RU" dirty="0"/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3568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28524" y="781446"/>
            <a:ext cx="3535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Количество 100-балльных результатов</a:t>
            </a:r>
          </a:p>
        </p:txBody>
      </p:sp>
      <p:sp>
        <p:nvSpPr>
          <p:cNvPr id="126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463786" cy="853304"/>
          </a:xfrm>
        </p:spPr>
        <p:txBody>
          <a:bodyPr/>
          <a:lstStyle/>
          <a:p>
            <a:pPr marL="173038"/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Заместитель директора по учебной работе </a:t>
            </a:r>
            <a:b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на 27.03.2020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950723"/>
            <a:ext cx="8686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i="1" dirty="0" smtClean="0">
                <a:latin typeface="Arial" panose="020B0604020202020204" pitchFamily="34" charset="0"/>
              </a:rPr>
              <a:t>Имеет: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</a:rPr>
              <a:t>Списки </a:t>
            </a:r>
            <a:r>
              <a:rPr lang="ru-RU" dirty="0">
                <a:latin typeface="Arial" panose="020B0604020202020204" pitchFamily="34" charset="0"/>
              </a:rPr>
              <a:t>детей на основании письменного заявления родителей (законных представителей) о выборе формы обучения с использованием ДОТ, представленного любым доступным способом, в том числе с использованием информационно- телекоммуникационной сети «Интернет».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Списки детей, не посещающих ОО, но не осваивающих программу </a:t>
            </a:r>
            <a:r>
              <a:rPr lang="ru-RU" dirty="0" smtClean="0">
                <a:latin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</a:rPr>
              <a:t>с </a:t>
            </a:r>
            <a:r>
              <a:rPr lang="ru-RU" dirty="0">
                <a:latin typeface="Arial" panose="020B0604020202020204" pitchFamily="34" charset="0"/>
              </a:rPr>
              <a:t>использованием ДОТ (нет </a:t>
            </a:r>
            <a:r>
              <a:rPr lang="ru-RU" dirty="0" smtClean="0">
                <a:latin typeface="Arial" panose="020B0604020202020204" pitchFamily="34" charset="0"/>
              </a:rPr>
              <a:t>интернета, технических средств)</a:t>
            </a:r>
            <a:endParaRPr lang="ru-RU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</a:rPr>
              <a:t>Для </a:t>
            </a:r>
            <a:r>
              <a:rPr lang="ru-RU" dirty="0">
                <a:latin typeface="Arial" panose="020B0604020202020204" pitchFamily="34" charset="0"/>
              </a:rPr>
              <a:t>каждого класса расписание занятий (по расширенной форме)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Для каждого педагога </a:t>
            </a:r>
            <a:r>
              <a:rPr lang="ru-RU" dirty="0" smtClean="0">
                <a:latin typeface="Arial" panose="020B0604020202020204" pitchFamily="34" charset="0"/>
              </a:rPr>
              <a:t>график-</a:t>
            </a:r>
            <a:r>
              <a:rPr lang="ru-RU" dirty="0" err="1" smtClean="0">
                <a:latin typeface="Arial" panose="020B0604020202020204" pitchFamily="34" charset="0"/>
              </a:rPr>
              <a:t>тайминг</a:t>
            </a:r>
            <a:r>
              <a:rPr lang="ru-RU" dirty="0" smtClean="0">
                <a:latin typeface="Arial" panose="020B0604020202020204" pitchFamily="34" charset="0"/>
              </a:rPr>
              <a:t> рабочего времени </a:t>
            </a:r>
            <a:r>
              <a:rPr lang="ru-RU" dirty="0">
                <a:latin typeface="Arial" panose="020B0604020202020204" pitchFamily="34" charset="0"/>
              </a:rPr>
              <a:t>(по форме</a:t>
            </a:r>
            <a:r>
              <a:rPr lang="ru-RU" dirty="0" smtClean="0">
                <a:latin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</a:rPr>
              <a:t>Для каждого педагога наличие технических средств (рабочее место)</a:t>
            </a:r>
            <a:endParaRPr lang="ru-RU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Определены и подготовлены кабинеты для проведения </a:t>
            </a:r>
            <a:r>
              <a:rPr lang="ru-RU" dirty="0" smtClean="0">
                <a:latin typeface="Arial" panose="020B0604020202020204" pitchFamily="34" charset="0"/>
              </a:rPr>
              <a:t>он-</a:t>
            </a:r>
            <a:r>
              <a:rPr lang="ru-RU" dirty="0" err="1" smtClean="0">
                <a:latin typeface="Arial" panose="020B0604020202020204" pitchFamily="34" charset="0"/>
              </a:rPr>
              <a:t>лайн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</a:rPr>
              <a:t>уроков </a:t>
            </a:r>
            <a:r>
              <a:rPr lang="ru-RU" dirty="0" smtClean="0">
                <a:latin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</a:rPr>
              <a:t>в режиме видеоконференции (при возможности и необходимости</a:t>
            </a:r>
            <a:r>
              <a:rPr lang="ru-RU" dirty="0">
                <a:latin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</a:rPr>
              <a:t>Определен список </a:t>
            </a:r>
            <a:r>
              <a:rPr lang="ru-RU" dirty="0" smtClean="0">
                <a:latin typeface="Arial" panose="020B0604020202020204" pitchFamily="34" charset="0"/>
              </a:rPr>
              <a:t>технических специалистов в ОО, в том числе учителей </a:t>
            </a:r>
            <a:r>
              <a:rPr lang="ru-RU" dirty="0">
                <a:latin typeface="Arial" panose="020B0604020202020204" pitchFamily="34" charset="0"/>
              </a:rPr>
              <a:t>– </a:t>
            </a:r>
            <a:r>
              <a:rPr lang="ru-RU" dirty="0" err="1" smtClean="0">
                <a:latin typeface="Arial" panose="020B0604020202020204" pitchFamily="34" charset="0"/>
              </a:rPr>
              <a:t>тьютеров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</a:rPr>
              <a:t>по техническим </a:t>
            </a:r>
            <a:r>
              <a:rPr lang="ru-RU" dirty="0" smtClean="0">
                <a:latin typeface="Arial" panose="020B0604020202020204" pitchFamily="34" charset="0"/>
              </a:rPr>
              <a:t>вопросам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9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23735</TotalTime>
  <Words>1477</Words>
  <Application>Microsoft Office PowerPoint</Application>
  <PresentationFormat>Экран (4:3)</PresentationFormat>
  <Paragraphs>294</Paragraphs>
  <Slides>22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Специальное оформление</vt:lpstr>
      <vt:lpstr>Презентация PowerPoint</vt:lpstr>
      <vt:lpstr>Нормативные документы</vt:lpstr>
      <vt:lpstr>Основные этапы</vt:lpstr>
      <vt:lpstr>Пресс-релиз</vt:lpstr>
      <vt:lpstr>21-28 марта 2020 года – весенние каникулы </vt:lpstr>
      <vt:lpstr>Образовательная организация мероприятия  до 28.03.2020</vt:lpstr>
      <vt:lpstr>Нормативные документы</vt:lpstr>
      <vt:lpstr>Информационные мероприятия до 28.03.2020</vt:lpstr>
      <vt:lpstr>Заместитель директора по учебной работе  на 27.03.2020</vt:lpstr>
      <vt:lpstr>Информационные мероприятия</vt:lpstr>
      <vt:lpstr>Взаимодействие с родителями</vt:lpstr>
      <vt:lpstr>ФОРМАТЫ проведения занятий</vt:lpstr>
      <vt:lpstr>Методическое объединение учителей</vt:lpstr>
      <vt:lpstr>Учитель-предметник</vt:lpstr>
      <vt:lpstr>Классный руководитель</vt:lpstr>
      <vt:lpstr>обучающийся</vt:lpstr>
      <vt:lpstr>Организация работы в синхронном режиме</vt:lpstr>
      <vt:lpstr>ВОПРОС-ОТВЕТ</vt:lpstr>
      <vt:lpstr>ВОПРОС-ОТВЕТ</vt:lpstr>
      <vt:lpstr>Методические рекомендации Министерства просвещения Российской Федерации от 19.03.2020 по реализации общеобразовательных программ </vt:lpstr>
      <vt:lpstr>Методические рекомендации Министерства просвещения Российской Федерации от 19.03.2020 по реализации общеобразовательных программ </vt:lpstr>
      <vt:lpstr>«Российская электронная школа»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неформального образования как механизм интеграции образовательной сети  Пушкинского района  Санкт-Петербурга</dc:title>
  <dc:creator>User</dc:creator>
  <cp:lastModifiedBy>Башкеева Наталия Васильевна</cp:lastModifiedBy>
  <cp:revision>1608</cp:revision>
  <cp:lastPrinted>2020-03-23T10:24:39Z</cp:lastPrinted>
  <dcterms:created xsi:type="dcterms:W3CDTF">2013-08-27T19:00:21Z</dcterms:created>
  <dcterms:modified xsi:type="dcterms:W3CDTF">2020-03-23T16:30:21Z</dcterms:modified>
</cp:coreProperties>
</file>