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3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82" r:id="rId39"/>
    <p:sldId id="295" r:id="rId40"/>
    <p:sldId id="296" r:id="rId41"/>
    <p:sldId id="297" r:id="rId42"/>
    <p:sldId id="300" r:id="rId43"/>
    <p:sldId id="312" r:id="rId44"/>
    <p:sldId id="318" r:id="rId45"/>
    <p:sldId id="313" r:id="rId46"/>
    <p:sldId id="299" r:id="rId47"/>
    <p:sldId id="316" r:id="rId48"/>
    <p:sldId id="317" r:id="rId49"/>
    <p:sldId id="315" r:id="rId50"/>
    <p:sldId id="311" r:id="rId5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5C1E"/>
    <a:srgbClr val="0070C0"/>
    <a:srgbClr val="216F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76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24.05.2023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954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24.05.2023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013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24.05.2023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561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24.05.2023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190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24.05.2023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404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24.05.2023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586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24.05.2023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604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24.05.2023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37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24.05.2023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086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24.05.2023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43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pPr/>
              <a:t>24.05.2023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213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B33D-C872-4440-B67C-9464E2CA502B}" type="datetimeFigureOut">
              <a:rPr lang="ru-RU" smtClean="0"/>
              <a:pPr/>
              <a:t>24.05.2023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E4D1-985D-41FE-B18E-B91CE9F5866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939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63798" y="6170099"/>
            <a:ext cx="5699308" cy="330314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работы на портале «Работа в России»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4028" y="1078029"/>
            <a:ext cx="11418848" cy="444091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РЕГИСТРАЦИЯ </a:t>
            </a:r>
            <a:r>
              <a:rPr lang="en-US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НЕСОВЕРШЕННОЛЕТНИХ ГРАЖДАН </a:t>
            </a:r>
            <a:r>
              <a:rPr lang="en-US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 ЕДИНОЙ ЦИФРОВОЙ ПЛАТФОРМЕ «РАБОТА В РОССИИ»</a:t>
            </a:r>
          </a:p>
          <a:p>
            <a:endParaRPr lang="ru-RU" sz="3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ВРЕМЕННОЕ ТРУДОУСТРОЙСТВО </a:t>
            </a:r>
            <a:b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НЕСОВЕРШЕННОЛЕТНИХ ГРАЖДАН В ВОЗРАСТЕ ОТ 14 ДО 18 ЛЕТ </a:t>
            </a:r>
            <a:b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СВОБОДНОЕ ОТ УЧЕБЫ ВРЕМЯ</a:t>
            </a:r>
          </a:p>
        </p:txBody>
      </p:sp>
    </p:spTree>
    <p:extLst>
      <p:ext uri="{BB962C8B-B14F-4D97-AF65-F5344CB8AC3E}">
        <p14:creationId xmlns:p14="http://schemas.microsoft.com/office/powerpoint/2010/main" xmlns="" val="279280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1971" y="876423"/>
            <a:ext cx="9928361" cy="1881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4080" y="2927066"/>
            <a:ext cx="6164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заполнения необходимых блоков резюме нажать на кнопку </a:t>
            </a:r>
            <a:b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«Сохранить и опубликовать»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6493" y="3904342"/>
            <a:ext cx="10246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Ваше резюме отправлено на проверку. 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окончания модерации оно будет находиться в статусе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«Ожидает модерации»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успешной проверки статус изменится на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«Одобрено»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резюме станет доступно для просмотра работодателями</a:t>
            </a:r>
          </a:p>
        </p:txBody>
      </p:sp>
    </p:spTree>
    <p:extLst>
      <p:ext uri="{BB962C8B-B14F-4D97-AF65-F5344CB8AC3E}">
        <p14:creationId xmlns:p14="http://schemas.microsoft.com/office/powerpoint/2010/main" xmlns="" val="2998203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</a:t>
            </a: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165" y="1117599"/>
            <a:ext cx="6293720" cy="5117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3905" y="1337310"/>
            <a:ext cx="49475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того, как Ваше резюме прошло модерацию,  и статус резюме поменялся на «Одобрено», переходим к подаче заявления на содействие в поиске подходящей работы.</a:t>
            </a:r>
          </a:p>
          <a:p>
            <a:endParaRPr lang="ru-RU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Находясь в личном кабинете выбрать пункт меню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«Все сервисы»</a:t>
            </a:r>
          </a:p>
        </p:txBody>
      </p:sp>
    </p:spTree>
    <p:extLst>
      <p:ext uri="{BB962C8B-B14F-4D97-AF65-F5344CB8AC3E}">
        <p14:creationId xmlns:p14="http://schemas.microsoft.com/office/powerpoint/2010/main" xmlns="" val="151697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53905" y="1337310"/>
            <a:ext cx="4947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раскрывшемся меню в каталоге услуг выбираем 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«Заявления»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165" y="1039193"/>
            <a:ext cx="6017805" cy="535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9154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1706" y="1115576"/>
            <a:ext cx="925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оформления заявления на содействие в поиске подходящей работы указываем регион 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«Санкт-Петербург»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7436" y="2157662"/>
            <a:ext cx="8245247" cy="438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8830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1706" y="1115576"/>
            <a:ext cx="925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После указания региона появится кнопка 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«Создать заявление», 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при нажатии на нее Вам открывается окно Заявления</a:t>
            </a:r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3476" y="2034237"/>
            <a:ext cx="6933163" cy="440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8103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52154" y="1115575"/>
            <a:ext cx="49477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В личном кабинете Вам необходимо подать </a:t>
            </a:r>
          </a:p>
          <a:p>
            <a:pPr algn="ctr"/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3 заявления:</a:t>
            </a:r>
          </a:p>
          <a:p>
            <a:pPr algn="ctr"/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Содействие гражданам в поиске подходящей работы</a:t>
            </a:r>
          </a:p>
          <a:p>
            <a:pPr marL="457200" indent="-457200">
              <a:buAutoNum type="arabicPeriod"/>
            </a:pPr>
            <a:endParaRPr lang="ru-RU" sz="20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Организация временного трудоустройства несовершеннолетних граждан</a:t>
            </a:r>
          </a:p>
          <a:p>
            <a:pPr marL="457200" indent="-457200">
              <a:buAutoNum type="arabicPeriod"/>
            </a:pPr>
            <a:endParaRPr lang="ru-RU" sz="20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Организация профессиональной ориентации</a:t>
            </a:r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38" y="785940"/>
            <a:ext cx="6522608" cy="58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9911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881" y="1245870"/>
            <a:ext cx="7561140" cy="5022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29859" y="1245870"/>
            <a:ext cx="35119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В блоке личные данные 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заявителя обязательно 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выберите пункт</a:t>
            </a:r>
          </a:p>
          <a:p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«Я ищу работу и не претендую</a:t>
            </a:r>
          </a:p>
          <a:p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на признание безработным»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9859" y="3183127"/>
            <a:ext cx="3692870" cy="80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50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сведения, переданные</a:t>
            </a:r>
          </a:p>
          <a:p>
            <a:r>
              <a:rPr lang="ru-RU" sz="1550" dirty="0">
                <a:solidFill>
                  <a:srgbClr val="216FB2"/>
                </a:solidFill>
                <a:latin typeface="Arial" panose="020B0604020202020204" pitchFamily="34" charset="0"/>
              </a:rPr>
              <a:t>из вашей учетной записи </a:t>
            </a:r>
          </a:p>
          <a:p>
            <a:r>
              <a:rPr lang="ru-RU" sz="1550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r>
              <a:rPr lang="ru-RU" sz="1550" dirty="0">
                <a:solidFill>
                  <a:srgbClr val="216FB2"/>
                </a:solidFill>
                <a:latin typeface="Arial" panose="020B0604020202020204" pitchFamily="34" charset="0"/>
              </a:rPr>
              <a:t> на портал «Работа России»</a:t>
            </a:r>
          </a:p>
        </p:txBody>
      </p:sp>
    </p:spTree>
    <p:extLst>
      <p:ext uri="{BB962C8B-B14F-4D97-AF65-F5344CB8AC3E}">
        <p14:creationId xmlns:p14="http://schemas.microsoft.com/office/powerpoint/2010/main" xmlns="" val="414757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4408" y="1161699"/>
            <a:ext cx="1031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«Резюме» в раскрывающемся списке</a:t>
            </a:r>
          </a:p>
          <a:p>
            <a:pPr algn="ctr"/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выбираете свое резюме «временное трудоустройство несовершеннолетних»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6080" y="2086491"/>
            <a:ext cx="8487960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2231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165" y="999460"/>
            <a:ext cx="5850037" cy="5592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58546" y="1860698"/>
            <a:ext cx="533067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«Адрес регистрации»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действующий адрес регистрации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по месту жительства (указан в паспорте на страницах с 5-й по 12-ю)</a:t>
            </a:r>
          </a:p>
        </p:txBody>
      </p:sp>
    </p:spTree>
    <p:extLst>
      <p:ext uri="{BB962C8B-B14F-4D97-AF65-F5344CB8AC3E}">
        <p14:creationId xmlns:p14="http://schemas.microsoft.com/office/powerpoint/2010/main" xmlns="" val="1053924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8319" y="1169582"/>
            <a:ext cx="840348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«Сведения по последнему месту работу»</a:t>
            </a:r>
          </a:p>
          <a:p>
            <a:pPr algn="ctr"/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Обратите внимание, что пункт «Есть опыт работы» </a:t>
            </a:r>
          </a:p>
          <a:p>
            <a:pPr algn="ctr"/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должен быть неактивен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0713" y="2522719"/>
            <a:ext cx="6220693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886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5365" y="247592"/>
            <a:ext cx="588126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Авторизация на единой цифровой платформе «Работа в России» через учетную запись ЕСИА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учетной записи ЕСИА нет, ее можно создать самостоятельно или обратиться в центр занятости населения, где сотрудник поможет создать и подтвердить ее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742" y="2738819"/>
            <a:ext cx="466718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Составьте резюме, пользуясь данной инструкцией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3742" y="4222079"/>
            <a:ext cx="466718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3</a:t>
            </a: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Ожидание модерации резюме сотрудником службы занятости населения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Модерация резюме проходит в течение одного рабочего дня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4073" y="247592"/>
            <a:ext cx="466718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4</a:t>
            </a: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 на содействие </a:t>
            </a:r>
            <a:b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поиске подходящей работы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Заполните форму заявления и прикрепите резюме.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4073" y="2500292"/>
            <a:ext cx="4667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5 </a:t>
            </a: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 на  организацию временного трудоустройства несовершеннолетних граждан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4072" y="4235413"/>
            <a:ext cx="4667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6</a:t>
            </a: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 на  организацию профессиональной ориентации граждан</a:t>
            </a:r>
          </a:p>
        </p:txBody>
      </p:sp>
    </p:spTree>
    <p:extLst>
      <p:ext uri="{BB962C8B-B14F-4D97-AF65-F5344CB8AC3E}">
        <p14:creationId xmlns:p14="http://schemas.microsoft.com/office/powerpoint/2010/main" xmlns="" val="2040299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90097" y="1392866"/>
            <a:ext cx="346985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связи»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Ваши контактные данные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165" y="1314768"/>
            <a:ext cx="7392432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9832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4490" y="1306777"/>
            <a:ext cx="404966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«Место оказания услуги»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регион обращения в центр занятости </a:t>
            </a:r>
            <a:b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Санкт-Петербург</a:t>
            </a: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Далее необходимо выбрать Центр занятости населения</a:t>
            </a:r>
          </a:p>
          <a:p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0070C0"/>
                </a:solidFill>
                <a:latin typeface="Arial" panose="020B0604020202020204" pitchFamily="34" charset="0"/>
              </a:rPr>
              <a:t>ОБРАТИТЕ ВНИМАНИЕ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</a:rPr>
              <a:t>необходимо выбрать центр занятости того района, </a:t>
            </a:r>
          </a:p>
          <a:p>
            <a:r>
              <a:rPr lang="ru-RU" sz="2000" u="sng" dirty="0">
                <a:solidFill>
                  <a:srgbClr val="F25C1E"/>
                </a:solidFill>
                <a:latin typeface="Arial" panose="020B0604020202020204" pitchFamily="34" charset="0"/>
              </a:rPr>
              <a:t>в каком планируете осуществлять трудовую </a:t>
            </a:r>
            <a:r>
              <a:rPr lang="ru-RU" sz="2000" u="sng" dirty="0" smtClean="0">
                <a:solidFill>
                  <a:srgbClr val="F25C1E"/>
                </a:solidFill>
                <a:latin typeface="Arial" panose="020B0604020202020204" pitchFamily="34" charset="0"/>
              </a:rPr>
              <a:t>деятельность В нашем случае это Невский район	</a:t>
            </a:r>
            <a:endParaRPr lang="ru-RU" sz="2000" u="sng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165" y="1320187"/>
            <a:ext cx="57435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5732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68364" y="1306777"/>
            <a:ext cx="463579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«Социальный статус»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Поставьте галочку в самом последнем пункте</a:t>
            </a:r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«Являюсь несовершеннолетним </a:t>
            </a:r>
            <a:b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в возрасте от 14 до 18 лет»</a:t>
            </a:r>
            <a:endParaRPr lang="ru-RU" sz="2000" u="sng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479"/>
          <a:stretch/>
        </p:blipFill>
        <p:spPr>
          <a:xfrm>
            <a:off x="433355" y="1169581"/>
            <a:ext cx="6732989" cy="535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5385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2815" y="967381"/>
            <a:ext cx="951850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«Сведения о занятости»</a:t>
            </a:r>
          </a:p>
          <a:p>
            <a:pPr algn="ctr"/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Отметьте в первом пункте отношусь/не отношусь к гражданам не достигшим 16-летнего возраста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2090" y="2118317"/>
            <a:ext cx="7916432" cy="46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6645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8013" y="1048028"/>
            <a:ext cx="9518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«Сведения о занятости»</a:t>
            </a:r>
          </a:p>
          <a:p>
            <a:pPr algn="ctr"/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Во всех остальных пунктах проставьте «не отношусь»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2091" y="1987223"/>
            <a:ext cx="8150348" cy="47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9942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0060" y="1569586"/>
            <a:ext cx="496540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«Подтверждение данных»</a:t>
            </a:r>
          </a:p>
          <a:p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Для успешной подачи заявления необходимо ознакомиться с представленной информацией и подтвердить данные.</a:t>
            </a:r>
          </a:p>
          <a:p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Прочитайте все пункты и подтвердите данные, проставив галочки.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165" y="1020725"/>
            <a:ext cx="3038364" cy="5178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0060" y="5369442"/>
            <a:ext cx="31437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Затем нажмите на кнопку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«Отправить заявление»</a:t>
            </a:r>
          </a:p>
        </p:txBody>
      </p:sp>
    </p:spTree>
    <p:extLst>
      <p:ext uri="{BB962C8B-B14F-4D97-AF65-F5344CB8AC3E}">
        <p14:creationId xmlns:p14="http://schemas.microsoft.com/office/powerpoint/2010/main" xmlns="" val="372777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содействие гражданам </a:t>
            </a:r>
            <a:b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в поиске подходящей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385" y="1069292"/>
            <a:ext cx="1121734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Теперь Ваше заявление отправлено в Центр занятости населения для обработки. </a:t>
            </a:r>
          </a:p>
          <a:p>
            <a:pPr algn="ctr"/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Заявление обрабатывается в течение 1 суток. В личный кабинет Вам будут поступать уведомления о статусе Вашего заявления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367" y="2906915"/>
            <a:ext cx="10631384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9829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165" y="1069292"/>
            <a:ext cx="5209457" cy="5410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16917" y="1404430"/>
            <a:ext cx="3093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сведения, переданные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из вашей учетной записи </a:t>
            </a:r>
            <a:r>
              <a:rPr lang="ru-RU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на портал «Работа России»</a:t>
            </a:r>
          </a:p>
        </p:txBody>
      </p:sp>
    </p:spTree>
    <p:extLst>
      <p:ext uri="{BB962C8B-B14F-4D97-AF65-F5344CB8AC3E}">
        <p14:creationId xmlns:p14="http://schemas.microsoft.com/office/powerpoint/2010/main" xmlns="" val="2129184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165" y="1302708"/>
            <a:ext cx="4210137" cy="51669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69271" y="1302708"/>
            <a:ext cx="33653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«Резюме» в раскрывающемся списке</a:t>
            </a:r>
          </a:p>
          <a:p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выбираете свое резюме «временное трудоустройство несовершеннолетних»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7830" y="3326243"/>
            <a:ext cx="380791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«Адрес регистрации»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действующий адрес регистрации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по месту жительства (указан в паспорте на страницах с 5-й по 12-ю)</a:t>
            </a:r>
          </a:p>
        </p:txBody>
      </p:sp>
    </p:spTree>
    <p:extLst>
      <p:ext uri="{BB962C8B-B14F-4D97-AF65-F5344CB8AC3E}">
        <p14:creationId xmlns:p14="http://schemas.microsoft.com/office/powerpoint/2010/main" xmlns="" val="576529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788" y="1302708"/>
            <a:ext cx="5667375" cy="2600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6449" y="1392866"/>
            <a:ext cx="3643506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связи»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Ваши контактные данные</a:t>
            </a: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Указанные контакты необходимы для уточнения вопросов по государственной услуге</a:t>
            </a:r>
          </a:p>
        </p:txBody>
      </p:sp>
    </p:spTree>
    <p:extLst>
      <p:ext uri="{BB962C8B-B14F-4D97-AF65-F5344CB8AC3E}">
        <p14:creationId xmlns:p14="http://schemas.microsoft.com/office/powerpoint/2010/main" xmlns="" val="332482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165" y="1820170"/>
            <a:ext cx="9975670" cy="48257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9758" y="588900"/>
            <a:ext cx="8658906" cy="1111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672" y="99364"/>
            <a:ext cx="11337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авторизации на единой цифровой платформе, необходимо перейти на сайт </a:t>
            </a:r>
            <a:r>
              <a:rPr lang="en-US" sz="2000" b="1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trudvsem.ru</a:t>
            </a:r>
            <a:endParaRPr lang="ru-RU" sz="2000" b="1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5440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165" y="1320187"/>
            <a:ext cx="5743575" cy="3905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10288" y="1320187"/>
            <a:ext cx="404966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«Место оказания услуги»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регион обращения в центр занятости </a:t>
            </a:r>
            <a:b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Санкт-Петербург</a:t>
            </a: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Далее необходимо выбрать Центр занятости населения</a:t>
            </a:r>
          </a:p>
          <a:p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0070C0"/>
                </a:solidFill>
                <a:latin typeface="Arial" panose="020B0604020202020204" pitchFamily="34" charset="0"/>
              </a:rPr>
              <a:t>ОБРАТИТЕ ВНИМАНИЕ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</a:rPr>
              <a:t>необходимо выбрать центр занятости того района, </a:t>
            </a:r>
          </a:p>
          <a:p>
            <a:r>
              <a:rPr lang="ru-RU" sz="2000" u="sng" dirty="0">
                <a:solidFill>
                  <a:srgbClr val="F25C1E"/>
                </a:solidFill>
                <a:latin typeface="Arial" panose="020B0604020202020204" pitchFamily="34" charset="0"/>
              </a:rPr>
              <a:t>в каком планируете осуществлять трудовую </a:t>
            </a:r>
            <a:r>
              <a:rPr lang="ru-RU" sz="2000" u="sng" dirty="0" smtClean="0">
                <a:solidFill>
                  <a:srgbClr val="F25C1E"/>
                </a:solidFill>
                <a:latin typeface="Arial" panose="020B0604020202020204" pitchFamily="34" charset="0"/>
              </a:rPr>
              <a:t>деятельность В нашем случае это Невский район</a:t>
            </a:r>
            <a:endParaRPr lang="ru-RU" sz="2000" u="sng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037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0288" y="1808702"/>
            <a:ext cx="404966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«Временное трудоустройство»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Выберите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 вид желаемой работы</a:t>
            </a:r>
          </a:p>
          <a:p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Далее необходимо выбрать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предпочтительный месяц работы</a:t>
            </a:r>
          </a:p>
          <a:p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007" y="1320187"/>
            <a:ext cx="57626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9757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59768" y="1215025"/>
            <a:ext cx="40496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получения материальной поддержки»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реквизиты банковской карты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«МИР»,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открытой на Ваше имя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165" y="1215025"/>
            <a:ext cx="4086292" cy="5642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59768" y="3190126"/>
            <a:ext cx="43001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Блок «Социальный статус» заполняется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при наличии указанной категории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9768" y="4441952"/>
            <a:ext cx="43001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Дать согласие на обработку персональных данных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9767" y="5401390"/>
            <a:ext cx="43001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Нажать кнопку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«ОТПРАВИТЬ ЗАЯВЛЕНИЕ»</a:t>
            </a:r>
          </a:p>
        </p:txBody>
      </p:sp>
    </p:spTree>
    <p:extLst>
      <p:ext uri="{BB962C8B-B14F-4D97-AF65-F5344CB8AC3E}">
        <p14:creationId xmlns:p14="http://schemas.microsoft.com/office/powerpoint/2010/main" xmlns="" val="1891995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профессиональную ориентацию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165" y="1130786"/>
            <a:ext cx="6284663" cy="57272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16917" y="1404430"/>
            <a:ext cx="3093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сведения, переданные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из вашей учетной записи </a:t>
            </a:r>
            <a:r>
              <a:rPr lang="ru-RU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на портал «Работа России»</a:t>
            </a:r>
          </a:p>
        </p:txBody>
      </p:sp>
    </p:spTree>
    <p:extLst>
      <p:ext uri="{BB962C8B-B14F-4D97-AF65-F5344CB8AC3E}">
        <p14:creationId xmlns:p14="http://schemas.microsoft.com/office/powerpoint/2010/main" xmlns="" val="1829182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профессиональную ориентацию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149" y="1186972"/>
            <a:ext cx="5476875" cy="5010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52043" y="1186972"/>
            <a:ext cx="380791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«Адрес регистрации»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действующий адрес регистрации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по месту жительства (указан в паспорте на страницах с 5-й по 12-ю)</a:t>
            </a:r>
          </a:p>
        </p:txBody>
      </p:sp>
    </p:spTree>
    <p:extLst>
      <p:ext uri="{BB962C8B-B14F-4D97-AF65-F5344CB8AC3E}">
        <p14:creationId xmlns:p14="http://schemas.microsoft.com/office/powerpoint/2010/main" xmlns="" val="1400412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профессиональную ориентацию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687" y="1414853"/>
            <a:ext cx="5372850" cy="2800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16449" y="1392866"/>
            <a:ext cx="3643506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связи»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Ваши контактные данные</a:t>
            </a: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Указанные контакты необходимы для связи </a:t>
            </a:r>
            <a:b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с Вами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3081489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профессиональную ориентацию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165" y="1301011"/>
            <a:ext cx="5743575" cy="3905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10288" y="1320187"/>
            <a:ext cx="4049667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«Место оказания услуги»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регион обращения в центр занятости </a:t>
            </a:r>
            <a:b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</a:b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Санкт-Петербург</a:t>
            </a: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Далее необходимо выбрать Центр занятости населения</a:t>
            </a:r>
          </a:p>
          <a:p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2000" u="sng" dirty="0">
                <a:solidFill>
                  <a:srgbClr val="0070C0"/>
                </a:solidFill>
                <a:latin typeface="Arial" panose="020B0604020202020204" pitchFamily="34" charset="0"/>
              </a:rPr>
              <a:t>ОБРАТИТЕ ВНИМАНИЕ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</a:rPr>
              <a:t>необходимо выбрать центр занятости того района, </a:t>
            </a:r>
          </a:p>
          <a:p>
            <a:r>
              <a:rPr lang="ru-RU" sz="2000" u="sng" dirty="0">
                <a:solidFill>
                  <a:srgbClr val="F25C1E"/>
                </a:solidFill>
                <a:latin typeface="Arial" panose="020B0604020202020204" pitchFamily="34" charset="0"/>
              </a:rPr>
              <a:t>в каком планируете осуществлять трудовую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1393386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профессиональную ориентацию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165" y="1157347"/>
            <a:ext cx="4443924" cy="55378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59766" y="2331968"/>
            <a:ext cx="43001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Блок «Социальный статус» заполняется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при наличии указанной категории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9765" y="3703189"/>
            <a:ext cx="4300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Дать согласие на обработку персональных данных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9764" y="4751245"/>
            <a:ext cx="4300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Нажать кнопку </a:t>
            </a:r>
          </a:p>
          <a:p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«ОТПРАВИТЬ ЗАЯВЛЕНИЕ»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58780" y="1249321"/>
            <a:ext cx="43001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Блок «Образование» заполняется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при наличии указанной категории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766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Отслеживание заявлений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385" y="1069292"/>
            <a:ext cx="112173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Войдите на портал «Работа России» с использованием подтвержденной учетной записи </a:t>
            </a:r>
            <a:r>
              <a:rPr lang="ru-RU" sz="1900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 (ЕСИА)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385" y="2029751"/>
            <a:ext cx="101704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Личном кабинете выберите пункт меню «Все сервисы» и выберите в разделе 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«Каталог услуг» пункт Заявления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165" y="2706859"/>
            <a:ext cx="5830114" cy="1781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385" y="4895665"/>
            <a:ext cx="829906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На странице заявлений вы сможете ознакомиться с текущим статусом 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Вашего заявления.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5206110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Отслеживание заявлений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385" y="817889"/>
            <a:ext cx="1121734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Также статус своих заявлений можно отслеживать, находясь в личном кабинете, </a:t>
            </a:r>
          </a:p>
          <a:p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нажав на         значок уведомлений в правом верхнем углу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385" y="2499710"/>
            <a:ext cx="7496958" cy="40392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42" t="14166" r="21894" b="16884"/>
          <a:stretch/>
        </p:blipFill>
        <p:spPr>
          <a:xfrm>
            <a:off x="1632856" y="1335260"/>
            <a:ext cx="490172" cy="47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76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57" y="177960"/>
            <a:ext cx="10558417" cy="71290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Авторизация на единой цифровой платформе «Работа в России»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002" y="2401503"/>
            <a:ext cx="6856570" cy="44564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1986" y="2184935"/>
            <a:ext cx="3115377" cy="4673065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7161196" y="4220678"/>
            <a:ext cx="1511166" cy="2069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3057" y="1292239"/>
            <a:ext cx="5786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нажать на кнопку «Войти через портал «Госуслуги».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83566" y="1138351"/>
            <a:ext cx="4555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открывшейся странице ввести почту и пароль соискателя и нажать на кнопку 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«Войти»</a:t>
            </a:r>
          </a:p>
        </p:txBody>
      </p:sp>
    </p:spTree>
    <p:extLst>
      <p:ext uri="{BB962C8B-B14F-4D97-AF65-F5344CB8AC3E}">
        <p14:creationId xmlns:p14="http://schemas.microsoft.com/office/powerpoint/2010/main" xmlns="" val="4087644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ОТКЛИКИ НА ВАКАНСИЮ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385" y="2450629"/>
            <a:ext cx="8045247" cy="4049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385" y="817889"/>
            <a:ext cx="112173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Когда Ваше заявление примет специалист Службы занятости и подберет Вам вакансии, в личном кабинете появится уведомление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«Расстановка приоритетов по вакансиям»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67290" y="2462858"/>
            <a:ext cx="26972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Находясь в окне </a:t>
            </a: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уведомлений </a:t>
            </a: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нажмите на ссылку </a:t>
            </a: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«расставьте приоритеты».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67290" y="3987329"/>
            <a:ext cx="310007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Обратите внимание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на срок - до какого числа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необходимо выполнить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данное действие</a:t>
            </a:r>
          </a:p>
        </p:txBody>
      </p:sp>
    </p:spTree>
    <p:extLst>
      <p:ext uri="{BB962C8B-B14F-4D97-AF65-F5344CB8AC3E}">
        <p14:creationId xmlns:p14="http://schemas.microsoft.com/office/powerpoint/2010/main" xmlns="" val="2220493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ОТКЛИКИ НА ВАКАНСИЮ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7485" y="1219782"/>
            <a:ext cx="297031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открывшемся окне нажмите на кнопку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«Список вакансий»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385" y="950830"/>
            <a:ext cx="7897915" cy="576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25172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ОТКЛИКИ НА ВАКАНСИЮ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1742" y="763336"/>
            <a:ext cx="335169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Вы окажетесь на странице с вакансиями от центра занятости, теперь необходимо нажать на кнопку «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Отправить в ЦЗН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385" y="763336"/>
            <a:ext cx="7221107" cy="57525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A540D64-3049-4053-99C0-A391890F2262}"/>
              </a:ext>
            </a:extLst>
          </p:cNvPr>
          <p:cNvSpPr/>
          <p:nvPr/>
        </p:nvSpPr>
        <p:spPr>
          <a:xfrm>
            <a:off x="7861742" y="2716261"/>
            <a:ext cx="335169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Статус вашего заявления изменится на «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</a:rPr>
              <a:t>Подтверждение вакансий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10211367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СТАТУСЫ ЗАЯВЛЕНИЯ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20365" y="1132696"/>
            <a:ext cx="297031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Статусы Вашего заявления после отправки отклика в ЦЗН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435" y="1101288"/>
            <a:ext cx="84010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0379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ОТКЛИКИ НА ВАКАНСИЮ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385" y="817889"/>
            <a:ext cx="81950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Когда специалист Службы занятости подтвердит вакансии, в личном кабинете появится уведомление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«Прохождение собеседований»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67290" y="2462858"/>
            <a:ext cx="2299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Находясь в окне </a:t>
            </a: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уведомлений </a:t>
            </a: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нажмите на ссылку со</a:t>
            </a:r>
          </a:p>
          <a:p>
            <a:r>
              <a:rPr lang="ru-RU" sz="1600" dirty="0">
                <a:solidFill>
                  <a:srgbClr val="216FB2"/>
                </a:solidFill>
                <a:latin typeface="Arial" panose="020B0604020202020204" pitchFamily="34" charset="0"/>
              </a:rPr>
              <a:t>«списком вакансий».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67290" y="3987329"/>
            <a:ext cx="310007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Обратите внимание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на срок - до какого числа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необходимо выполнить </a:t>
            </a:r>
          </a:p>
          <a:p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данное действие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205BFA7-2863-44BA-8A96-DABE9B7A3A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631" y="1561563"/>
            <a:ext cx="7610475" cy="451485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5815AF40-2C52-424C-B3B2-D199ABAAD4E2}"/>
              </a:ext>
            </a:extLst>
          </p:cNvPr>
          <p:cNvSpPr/>
          <p:nvPr/>
        </p:nvSpPr>
        <p:spPr>
          <a:xfrm>
            <a:off x="1800844" y="5103354"/>
            <a:ext cx="1531636" cy="1930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9905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7485" y="1068847"/>
            <a:ext cx="297031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Нажмите на наименование вакансии правой кнопкой мыши «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Открыть ссылку в новой вкладке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630" y="938306"/>
            <a:ext cx="7143750" cy="3514725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D790CE68-E6E9-4BFE-8475-DE21A4B9306D}"/>
              </a:ext>
            </a:extLst>
          </p:cNvPr>
          <p:cNvSpPr/>
          <p:nvPr/>
        </p:nvSpPr>
        <p:spPr>
          <a:xfrm>
            <a:off x="1326710" y="3297940"/>
            <a:ext cx="2613112" cy="2467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70465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385" y="881521"/>
            <a:ext cx="90859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На открывшейся странице можно ознакомиться с деталями вакансии. Нажмите на кнопку «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откликнуться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42" b="1765"/>
          <a:stretch/>
        </p:blipFill>
        <p:spPr>
          <a:xfrm>
            <a:off x="471385" y="1746545"/>
            <a:ext cx="9483095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6894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385" y="881521"/>
            <a:ext cx="90859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открывшемся окне нажмите еще раз «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откликнуться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</a:p>
          <a:p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385" y="1600980"/>
            <a:ext cx="6119538" cy="3920555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4FBF25D4-3FF0-49F2-9EE6-1B5A5F8AC814}"/>
              </a:ext>
            </a:extLst>
          </p:cNvPr>
          <p:cNvSpPr/>
          <p:nvPr/>
        </p:nvSpPr>
        <p:spPr>
          <a:xfrm>
            <a:off x="4971435" y="4968219"/>
            <a:ext cx="1418076" cy="4730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44342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384" y="881521"/>
            <a:ext cx="106030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правом верхнем углу появится сообщение об успешном отклике на вакансию.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Закройте текущую вкладку в браузере.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132"/>
          <a:stretch/>
        </p:blipFill>
        <p:spPr>
          <a:xfrm>
            <a:off x="300625" y="1746545"/>
            <a:ext cx="10295561" cy="3322166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BFC4FEAB-3C5B-4DD3-98B2-BA0ABF909C59}"/>
              </a:ext>
            </a:extLst>
          </p:cNvPr>
          <p:cNvSpPr/>
          <p:nvPr/>
        </p:nvSpPr>
        <p:spPr>
          <a:xfrm>
            <a:off x="6684157" y="1926339"/>
            <a:ext cx="4019012" cy="5928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04400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93624" y="785941"/>
            <a:ext cx="328911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Вы опять окажетесь на странице с вакансиями от центра занятости.</a:t>
            </a:r>
          </a:p>
          <a:p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Убедитесь, у Вас обновился статус отклика.</a:t>
            </a:r>
          </a:p>
          <a:p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Если этого не произошло, 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обновите страницу, либо нажмите на клавиатуре клавишу «</a:t>
            </a:r>
            <a:r>
              <a:rPr lang="en-US" sz="2000" dirty="0">
                <a:solidFill>
                  <a:srgbClr val="216FB2"/>
                </a:solidFill>
                <a:latin typeface="Arial" panose="020B0604020202020204" pitchFamily="34" charset="0"/>
              </a:rPr>
              <a:t>F5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».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912" y="785941"/>
            <a:ext cx="8137051" cy="5015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93624" y="4420122"/>
            <a:ext cx="328911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Нажмите на кнопку «Отправить в ЦЗН» внизу страницы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912" y="5873388"/>
            <a:ext cx="1709396" cy="656408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13894A9B-6BF8-4176-A914-15AB919D6708}"/>
              </a:ext>
            </a:extLst>
          </p:cNvPr>
          <p:cNvSpPr/>
          <p:nvPr/>
        </p:nvSpPr>
        <p:spPr>
          <a:xfrm>
            <a:off x="355866" y="5950827"/>
            <a:ext cx="1619488" cy="5015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218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246" y="422877"/>
            <a:ext cx="10526028" cy="1325563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авторизации на единой цифровой платформе «Работа в России» через учетную запись ЕСИА, </a:t>
            </a:r>
            <a:b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попадаете в </a:t>
            </a:r>
            <a:r>
              <a:rPr lang="ru-RU" sz="31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соискателя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3625" y="2012466"/>
            <a:ext cx="8649903" cy="4630896"/>
          </a:xfrm>
        </p:spPr>
      </p:pic>
    </p:spTree>
    <p:extLst>
      <p:ext uri="{BB962C8B-B14F-4D97-AF65-F5344CB8AC3E}">
        <p14:creationId xmlns:p14="http://schemas.microsoft.com/office/powerpoint/2010/main" xmlns="" val="26252511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94810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ОТСЛЕЖИВАНИЕ ЗАЯВЛЕНИЙ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385" y="924124"/>
            <a:ext cx="1135057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период временного трудоустройства Вам может быть назначена материальная поддержка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0" t="9877" r="26055"/>
          <a:stretch/>
        </p:blipFill>
        <p:spPr>
          <a:xfrm>
            <a:off x="2229853" y="1601232"/>
            <a:ext cx="7299158" cy="485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0436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306287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7657" y="874813"/>
            <a:ext cx="11188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16F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нажатии на     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рядом с пунктом меню «Мои резюме» выбираем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«Добавить резюме» </a:t>
            </a:r>
            <a:endParaRPr lang="ru-RU" altLang="ru-RU" dirty="0">
              <a:solidFill>
                <a:srgbClr val="F25C1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2467429" y="984670"/>
            <a:ext cx="290286" cy="2216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6952" y="1443339"/>
            <a:ext cx="10058400" cy="540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6235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7657" y="690147"/>
            <a:ext cx="11188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16F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 нажатии на кнопку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«Добавить резюме» открывается окно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«Создание резюме» </a:t>
            </a:r>
            <a:endParaRPr lang="ru-RU" altLang="ru-RU" dirty="0">
              <a:solidFill>
                <a:srgbClr val="F25C1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483"/>
          <a:stretch/>
        </p:blipFill>
        <p:spPr>
          <a:xfrm>
            <a:off x="667657" y="1107661"/>
            <a:ext cx="5254172" cy="5613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1091" y="1849964"/>
            <a:ext cx="5595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желаемая должность </a:t>
            </a:r>
            <a:r>
              <a:rPr lang="ru-RU" sz="1400" b="1" u="sng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указывается фраза</a:t>
            </a:r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4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«временное трудоустройство несовершеннолетних»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29656" y="2366806"/>
            <a:ext cx="4765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профессия указывается желаемая профессия, </a:t>
            </a:r>
          </a:p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1829" y="2955142"/>
            <a:ext cx="4153480" cy="1857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29656" y="4812776"/>
            <a:ext cx="4169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сфера деятельности выбрать из списка:</a:t>
            </a:r>
          </a:p>
          <a:p>
            <a:r>
              <a:rPr lang="ru-RU" sz="14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«Работы, не требующие квалификации»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29656" y="5466228"/>
            <a:ext cx="4749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поле зарплата укажите желаемую (реальную) сумму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31091" y="1384343"/>
            <a:ext cx="303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u="sng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ОСНОВНАЯ ИНФОРМАЦИЯ</a:t>
            </a:r>
            <a:endParaRPr lang="ru-RU" sz="1400" u="sng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75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173" y="690147"/>
            <a:ext cx="6944694" cy="5410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6449" y="1392866"/>
            <a:ext cx="3643506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блоке «Способ связи»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Проверьте Ваши контактные данные</a:t>
            </a: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Указанные контакты необходимы для связи </a:t>
            </a:r>
            <a:b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3115628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257" y="690148"/>
            <a:ext cx="5373914" cy="1874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257" y="2564448"/>
            <a:ext cx="5940062" cy="42658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70171" y="879566"/>
            <a:ext cx="4884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блоке «Опыт работы» 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«Есть опыт работы»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активировать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6319" y="2778034"/>
            <a:ext cx="4743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блоке «Пожелания к вакансии»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работы укажите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«Неполный день»</a:t>
            </a: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занятости укажите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«Временная»</a:t>
            </a:r>
          </a:p>
        </p:txBody>
      </p:sp>
    </p:spTree>
    <p:extLst>
      <p:ext uri="{BB962C8B-B14F-4D97-AF65-F5344CB8AC3E}">
        <p14:creationId xmlns:p14="http://schemas.microsoft.com/office/powerpoint/2010/main" xmlns="" val="6778080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1423</Words>
  <Application>Microsoft Office PowerPoint</Application>
  <PresentationFormat>Произвольный</PresentationFormat>
  <Paragraphs>255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Алгоритм работы на портале «Работа в России»</vt:lpstr>
      <vt:lpstr>Слайд 2</vt:lpstr>
      <vt:lpstr>Слайд 3</vt:lpstr>
      <vt:lpstr>Авторизация на единой цифровой платформе «Работа в России»</vt:lpstr>
      <vt:lpstr>После авторизации на единой цифровой платформе «Работа в России» через учетную запись ЕСИА,  Вы попадаете в личный кабинет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Подача заявления</vt:lpstr>
      <vt:lpstr>Подача заявления</vt:lpstr>
      <vt:lpstr>Подача заявления</vt:lpstr>
      <vt:lpstr>Подача заявления</vt:lpstr>
      <vt:lpstr>Подача заявления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содействие гражданам  в поиске подходящей работы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профессиональную ориентацию</vt:lpstr>
      <vt:lpstr>Подача заявления на профессиональную ориентацию</vt:lpstr>
      <vt:lpstr>Подача заявления на профессиональную ориентацию</vt:lpstr>
      <vt:lpstr>Подача заявления на профессиональную ориентацию</vt:lpstr>
      <vt:lpstr>Подача заявления на профессиональную ориентацию</vt:lpstr>
      <vt:lpstr>Отслеживание заявлений</vt:lpstr>
      <vt:lpstr>Отслеживание заявлений</vt:lpstr>
      <vt:lpstr>ОТКЛИКИ НА ВАКАНСИЮ</vt:lpstr>
      <vt:lpstr>ОТКЛИКИ НА ВАКАНСИЮ</vt:lpstr>
      <vt:lpstr>ОТКЛИКИ НА ВАКАНСИЮ</vt:lpstr>
      <vt:lpstr>СТАТУСЫ ЗАЯВЛЕНИЯ</vt:lpstr>
      <vt:lpstr>ОТКЛИКИ НА ВАКАНСИЮ</vt:lpstr>
      <vt:lpstr>СОБЕСЕДОВАНИЕ</vt:lpstr>
      <vt:lpstr>СОБЕСЕДОВАНИЕ</vt:lpstr>
      <vt:lpstr>СОБЕСЕДОВАНИЕ</vt:lpstr>
      <vt:lpstr>СОБЕСЕДОВАНИЕ</vt:lpstr>
      <vt:lpstr>СОБЕСЕДОВАНИЕ</vt:lpstr>
      <vt:lpstr>ОТСЛЕЖИВАНИЕ ЗАЯВЛЕНИЙ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</dc:title>
  <dc:creator>Левакова София Александровна</dc:creator>
  <cp:lastModifiedBy>plashenkova_nv</cp:lastModifiedBy>
  <cp:revision>71</cp:revision>
  <cp:lastPrinted>2022-01-21T09:21:06Z</cp:lastPrinted>
  <dcterms:created xsi:type="dcterms:W3CDTF">2022-01-20T13:03:28Z</dcterms:created>
  <dcterms:modified xsi:type="dcterms:W3CDTF">2023-05-24T12:10:37Z</dcterms:modified>
</cp:coreProperties>
</file>