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6" r:id="rId3"/>
    <p:sldId id="264" r:id="rId4"/>
    <p:sldId id="265" r:id="rId5"/>
    <p:sldId id="267" r:id="rId6"/>
    <p:sldId id="268" r:id="rId7"/>
    <p:sldId id="269" r:id="rId8"/>
    <p:sldId id="270" r:id="rId9"/>
    <p:sldId id="271" r:id="rId10"/>
    <p:sldId id="272" r:id="rId11"/>
    <p:sldId id="256" r:id="rId12"/>
    <p:sldId id="257" r:id="rId13"/>
    <p:sldId id="258" r:id="rId14"/>
    <p:sldId id="259" r:id="rId15"/>
    <p:sldId id="260" r:id="rId16"/>
    <p:sldId id="261" r:id="rId17"/>
    <p:sldId id="26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6" autoAdjust="0"/>
    <p:restoredTop sz="94660"/>
  </p:normalViewPr>
  <p:slideViewPr>
    <p:cSldViewPr snapToGrid="0">
      <p:cViewPr varScale="1">
        <p:scale>
          <a:sx n="88" d="100"/>
          <a:sy n="88" d="100"/>
        </p:scale>
        <p:origin x="9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1212-A621-48B6-85AB-179BDAE3E39D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11B3C-948C-4FD9-A1C1-6C3AA24AF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629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1212-A621-48B6-85AB-179BDAE3E39D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11B3C-948C-4FD9-A1C1-6C3AA24AF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484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1212-A621-48B6-85AB-179BDAE3E39D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11B3C-948C-4FD9-A1C1-6C3AA24AF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099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1212-A621-48B6-85AB-179BDAE3E39D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11B3C-948C-4FD9-A1C1-6C3AA24AF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823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1212-A621-48B6-85AB-179BDAE3E39D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11B3C-948C-4FD9-A1C1-6C3AA24AF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155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1212-A621-48B6-85AB-179BDAE3E39D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11B3C-948C-4FD9-A1C1-6C3AA24AF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634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1212-A621-48B6-85AB-179BDAE3E39D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11B3C-948C-4FD9-A1C1-6C3AA24AF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231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1212-A621-48B6-85AB-179BDAE3E39D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11B3C-948C-4FD9-A1C1-6C3AA24AF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194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1212-A621-48B6-85AB-179BDAE3E39D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11B3C-948C-4FD9-A1C1-6C3AA24AF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848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1212-A621-48B6-85AB-179BDAE3E39D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11B3C-948C-4FD9-A1C1-6C3AA24AF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57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1212-A621-48B6-85AB-179BDAE3E39D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11B3C-948C-4FD9-A1C1-6C3AA24AF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991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11212-A621-48B6-85AB-179BDAE3E39D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11B3C-948C-4FD9-A1C1-6C3AA24AF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253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Профильное обучение</a:t>
            </a:r>
            <a:br>
              <a:rPr lang="ru-RU" dirty="0" smtClean="0"/>
            </a:br>
            <a:r>
              <a:rPr lang="ru-RU" dirty="0" smtClean="0"/>
              <a:t>психологические задачи и решения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Канд. </a:t>
            </a:r>
            <a:r>
              <a:rPr lang="ru-RU" dirty="0" err="1" smtClean="0"/>
              <a:t>психол.наук</a:t>
            </a:r>
            <a:r>
              <a:rPr lang="ru-RU" dirty="0" smtClean="0"/>
              <a:t> Тхоржевская Людмила </a:t>
            </a:r>
            <a:r>
              <a:rPr lang="ru-RU" dirty="0" err="1" smtClean="0"/>
              <a:t>Владимимровна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1661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/>
              <a:t>Критериями эффективности работы по формированию готовности к выбору профиля обучения в основной школе могут служить: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– </a:t>
            </a:r>
            <a:r>
              <a:rPr lang="ru-RU" dirty="0"/>
              <a:t>наличие </a:t>
            </a:r>
            <a:r>
              <a:rPr lang="ru-RU" dirty="0" err="1"/>
              <a:t>профнамерений</a:t>
            </a:r>
            <a:r>
              <a:rPr lang="ru-RU" dirty="0"/>
              <a:t> и планов выпускников основной школы, их соответствие индивидуальным особенностям (способностям, склонностям, личностным качествам);</a:t>
            </a:r>
          </a:p>
          <a:p>
            <a:r>
              <a:rPr lang="ru-RU" dirty="0"/>
              <a:t>‒ преобладание внутренних мотивов выбора профессии или профиля обучения над внешними, случайными мотивами;</a:t>
            </a:r>
          </a:p>
          <a:p>
            <a:r>
              <a:rPr lang="ru-RU" dirty="0"/>
              <a:t>‒ положительная динамика отдельных показателей личностной готовности к самоопределению. </a:t>
            </a:r>
            <a:r>
              <a:rPr lang="ru-RU" dirty="0" smtClean="0"/>
              <a:t>Такими </a:t>
            </a:r>
            <a:r>
              <a:rPr lang="ru-RU" dirty="0"/>
              <a:t>показателями, </a:t>
            </a:r>
            <a:r>
              <a:rPr lang="ru-RU" dirty="0" smtClean="0"/>
              <a:t>можно </a:t>
            </a:r>
            <a:r>
              <a:rPr lang="ru-RU" dirty="0"/>
              <a:t>считать информированность о мире профессий, эмоциональное отношение к выбору, навыки проектирования своего будущего, самостоятельность в принятии решений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94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8262" y="157162"/>
            <a:ext cx="9144000" cy="785813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изучения профессиональной направленности личности, интересов, склонностей, намерений (сферы «хочу»)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8262" y="942975"/>
            <a:ext cx="9329738" cy="5200650"/>
          </a:xfrm>
        </p:spPr>
        <p:txBody>
          <a:bodyPr>
            <a:normAutofit/>
          </a:bodyPr>
          <a:lstStyle/>
          <a:p>
            <a:r>
              <a:rPr lang="ru-RU" dirty="0"/>
              <a:t> </a:t>
            </a:r>
          </a:p>
          <a:p>
            <a:pPr algn="l"/>
            <a:r>
              <a:rPr lang="ru-RU" dirty="0" smtClean="0"/>
              <a:t>1</a:t>
            </a:r>
            <a:r>
              <a:rPr lang="ru-RU" dirty="0"/>
              <a:t>. Карта интересов (А.Е. </a:t>
            </a:r>
            <a:r>
              <a:rPr lang="ru-RU" dirty="0" err="1"/>
              <a:t>Голомштока</a:t>
            </a:r>
            <a:r>
              <a:rPr lang="ru-RU" dirty="0"/>
              <a:t>, современная модификация Г.В. </a:t>
            </a:r>
            <a:r>
              <a:rPr lang="ru-RU" dirty="0" err="1"/>
              <a:t>Резапкиной</a:t>
            </a:r>
            <a:r>
              <a:rPr lang="ru-RU" dirty="0"/>
              <a:t>).</a:t>
            </a:r>
          </a:p>
          <a:p>
            <a:pPr algn="l"/>
            <a:r>
              <a:rPr lang="ru-RU" dirty="0"/>
              <a:t>2. ДДО – дифференциально-диагностический опросник (Е.А. Климов).</a:t>
            </a:r>
          </a:p>
          <a:p>
            <a:pPr algn="l"/>
            <a:r>
              <a:rPr lang="ru-RU" dirty="0"/>
              <a:t>3. ОПГ – опросник профессиональной готовности (</a:t>
            </a:r>
            <a:r>
              <a:rPr lang="ru-RU" dirty="0" err="1"/>
              <a:t>Кабардова</a:t>
            </a:r>
            <a:r>
              <a:rPr lang="ru-RU" dirty="0"/>
              <a:t> Л.Н. </a:t>
            </a:r>
            <a:endParaRPr lang="ru-RU" dirty="0" smtClean="0"/>
          </a:p>
          <a:p>
            <a:pPr algn="l"/>
            <a:r>
              <a:rPr lang="ru-RU" dirty="0" smtClean="0"/>
              <a:t>4</a:t>
            </a:r>
            <a:r>
              <a:rPr lang="ru-RU" dirty="0"/>
              <a:t>. Анкета «Ориентация» (И.Л. Соломин, аналог – компьютерная методика «Ориентир»).</a:t>
            </a:r>
          </a:p>
          <a:p>
            <a:pPr algn="l"/>
            <a:r>
              <a:rPr lang="ru-RU" dirty="0"/>
              <a:t>5. Опросник профессиональных предпочтений (Дж. </a:t>
            </a:r>
            <a:r>
              <a:rPr lang="ru-RU" dirty="0" err="1"/>
              <a:t>Холланд</a:t>
            </a:r>
            <a:r>
              <a:rPr lang="ru-RU" dirty="0"/>
              <a:t>).</a:t>
            </a:r>
          </a:p>
          <a:p>
            <a:pPr algn="l"/>
            <a:r>
              <a:rPr lang="ru-RU" dirty="0"/>
              <a:t>6. Активизирующие опросники «За и против», «Перекресток»</a:t>
            </a:r>
          </a:p>
          <a:p>
            <a:pPr algn="l"/>
            <a:r>
              <a:rPr lang="ru-RU" dirty="0"/>
              <a:t>7. Методика «Системный выбор профессии – </a:t>
            </a:r>
            <a:r>
              <a:rPr lang="ru-RU" dirty="0" err="1"/>
              <a:t>Berufswahl</a:t>
            </a:r>
            <a:r>
              <a:rPr lang="ru-RU" dirty="0"/>
              <a:t>».</a:t>
            </a:r>
          </a:p>
          <a:p>
            <a:pPr algn="l"/>
            <a:r>
              <a:rPr lang="ru-RU" dirty="0"/>
              <a:t>8. Анкета по жизненному и профессиональному самоопределению учащихся (модификация анкеты П.С. </a:t>
            </a:r>
            <a:r>
              <a:rPr lang="ru-RU" dirty="0" err="1"/>
              <a:t>Лернера</a:t>
            </a:r>
            <a:r>
              <a:rPr lang="ru-RU" dirty="0"/>
              <a:t>, Н.Ф. Родичева).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0703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9325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Методы диагностики специальных профессиональных способностей, и структуры 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интеллекта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ШТУР (школьный тест умственного развития).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ТУС (Тест умственных способностей).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Тест-структуры интеллекта Р. </a:t>
            </a:r>
            <a:r>
              <a:rPr lang="ru-RU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Амтхауэра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Методики диагностического комплекса Л.А. </a:t>
            </a:r>
            <a:r>
              <a:rPr lang="ru-RU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Ясюковой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7–11-х классов (гуманитарные склонности, правовое сознание, навык чтения на русском и английском языке, физико-математические способности и др.).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Методика измерения вербальной и невербальной креативности  (Дж. </a:t>
            </a:r>
            <a:r>
              <a:rPr lang="ru-RU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Гилфорд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модификация Е. Туник).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Корректурные пробы для изучения работоспособности и характеристик внимания (кольца </a:t>
            </a:r>
            <a:r>
              <a:rPr lang="ru-RU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Ландольта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тест </a:t>
            </a:r>
            <a:r>
              <a:rPr lang="ru-RU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Тулуз-Пьерона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4286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>Методы изучения личностных особенностей, влияющих на освоение той или иной сферы деятельности, позволяющие сделать прогноз относительно будущей профессионально успешности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53000"/>
          </a:xfrm>
        </p:spPr>
        <p:txBody>
          <a:bodyPr>
            <a:normAutofit fontScale="92500"/>
          </a:bodyPr>
          <a:lstStyle/>
          <a:p>
            <a:r>
              <a:rPr lang="ru-RU" b="1" i="1" dirty="0" smtClean="0"/>
              <a:t>1</a:t>
            </a:r>
            <a:r>
              <a:rPr lang="ru-RU" b="1" i="1" dirty="0"/>
              <a:t>. Методика исследования социального интеллекта (Дж. </a:t>
            </a:r>
            <a:r>
              <a:rPr lang="ru-RU" b="1" i="1" dirty="0" err="1"/>
              <a:t>Гилфорд</a:t>
            </a:r>
            <a:r>
              <a:rPr lang="ru-RU" b="1" i="1" dirty="0"/>
              <a:t>).</a:t>
            </a:r>
            <a:endParaRPr lang="ru-RU" dirty="0"/>
          </a:p>
          <a:p>
            <a:r>
              <a:rPr lang="ru-RU" b="1" i="1" dirty="0"/>
              <a:t>2. КОС – коммуникативные и организаторские склонности (авторы: В. Синявский и Б.А. </a:t>
            </a:r>
            <a:r>
              <a:rPr lang="ru-RU" b="1" i="1" dirty="0" err="1"/>
              <a:t>Федоришин</a:t>
            </a:r>
            <a:r>
              <a:rPr lang="ru-RU" b="1" i="1" dirty="0"/>
              <a:t>).</a:t>
            </a:r>
            <a:endParaRPr lang="ru-RU" dirty="0"/>
          </a:p>
          <a:p>
            <a:r>
              <a:rPr lang="ru-RU" b="1" i="1" dirty="0"/>
              <a:t>3. Опросник </a:t>
            </a:r>
            <a:r>
              <a:rPr lang="ru-RU" b="1" i="1" dirty="0" err="1"/>
              <a:t>Айзенка</a:t>
            </a:r>
            <a:r>
              <a:rPr lang="ru-RU" b="1" i="1" dirty="0"/>
              <a:t> (экстраверсия/</a:t>
            </a:r>
            <a:r>
              <a:rPr lang="ru-RU" b="1" i="1" dirty="0" err="1"/>
              <a:t>интраверсия</a:t>
            </a:r>
            <a:r>
              <a:rPr lang="ru-RU" b="1" i="1" dirty="0"/>
              <a:t>, </a:t>
            </a:r>
            <a:r>
              <a:rPr lang="ru-RU" b="1" i="1" dirty="0" err="1"/>
              <a:t>нейротизм</a:t>
            </a:r>
            <a:r>
              <a:rPr lang="ru-RU" b="1" i="1" dirty="0"/>
              <a:t>).</a:t>
            </a:r>
            <a:endParaRPr lang="ru-RU" dirty="0"/>
          </a:p>
          <a:p>
            <a:r>
              <a:rPr lang="ru-RU" b="1" i="1" dirty="0"/>
              <a:t>4. Личностная и ситуативная тревожность (</a:t>
            </a:r>
            <a:r>
              <a:rPr lang="ru-RU" b="1" i="1" dirty="0" err="1"/>
              <a:t>Спилбергер</a:t>
            </a:r>
            <a:r>
              <a:rPr lang="ru-RU" b="1" i="1" dirty="0"/>
              <a:t>-Ханин).</a:t>
            </a:r>
            <a:endParaRPr lang="ru-RU" dirty="0"/>
          </a:p>
          <a:p>
            <a:r>
              <a:rPr lang="ru-RU" b="1" i="1" dirty="0"/>
              <a:t>5. Ориентационная анкета (Б. </a:t>
            </a:r>
            <a:r>
              <a:rPr lang="ru-RU" b="1" i="1" dirty="0" err="1"/>
              <a:t>Басс</a:t>
            </a:r>
            <a:r>
              <a:rPr lang="ru-RU" b="1" i="1" dirty="0"/>
              <a:t>).</a:t>
            </a:r>
            <a:endParaRPr lang="ru-RU" dirty="0"/>
          </a:p>
          <a:p>
            <a:r>
              <a:rPr lang="ru-RU" b="1" i="1" dirty="0"/>
              <a:t>6. «Якоря карьеры» (В.А. </a:t>
            </a:r>
            <a:r>
              <a:rPr lang="ru-RU" b="1" i="1" dirty="0" err="1"/>
              <a:t>Чикер</a:t>
            </a:r>
            <a:r>
              <a:rPr lang="ru-RU" b="1" i="1" dirty="0"/>
              <a:t>).</a:t>
            </a:r>
            <a:endParaRPr lang="ru-RU" dirty="0"/>
          </a:p>
          <a:p>
            <a:r>
              <a:rPr lang="ru-RU" b="1" i="1" dirty="0"/>
              <a:t>7. «Потребность в поисках ощущений, склонность к риску» (М. </a:t>
            </a:r>
            <a:r>
              <a:rPr lang="ru-RU" b="1" i="1" dirty="0" err="1"/>
              <a:t>Цукерман</a:t>
            </a:r>
            <a:r>
              <a:rPr lang="ru-RU" b="1" i="1" dirty="0"/>
              <a:t>).</a:t>
            </a:r>
            <a:endParaRPr lang="ru-RU" dirty="0"/>
          </a:p>
          <a:p>
            <a:r>
              <a:rPr lang="ru-RU" b="1" i="1" dirty="0"/>
              <a:t>8. Характерологическая анкета и карта характера (И.Л. Соломин).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8288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/>
              <a:t>Методики для диагностики уровня готовности к профессиональному (профильному ) самоопределению, к принятию осознанного самостоятельного решения о выборе профиля обучения или профессии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737" y="1690688"/>
            <a:ext cx="10906125" cy="493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smtClean="0"/>
              <a:t>1. Опросник «</a:t>
            </a:r>
            <a:r>
              <a:rPr lang="ru-RU" b="1" i="1" dirty="0" err="1" smtClean="0"/>
              <a:t>Профготовность</a:t>
            </a:r>
            <a:r>
              <a:rPr lang="ru-RU" b="1" i="1" dirty="0" smtClean="0"/>
              <a:t>» (А.П. Чернявская).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2. Оценка профессиональных установок (Кондаков И.М.).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3. Готовность подростка к выбору профессии (Успенский В.Б.).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4. Структурированное интервью по определению сформированности личностного профессионального плана.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5. Мотивы выбора профиля обучения (модификация анкеты Л.А. </a:t>
            </a:r>
            <a:r>
              <a:rPr lang="ru-RU" b="1" i="1" dirty="0" err="1" smtClean="0"/>
              <a:t>Ясюковой</a:t>
            </a:r>
            <a:r>
              <a:rPr lang="ru-RU" b="1" i="1" dirty="0" smtClean="0"/>
              <a:t> «Мотивы выбора профессии»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6. Анкета по жизненному и профессиональному самоопределению учащихся (модификация анкеты П.С. </a:t>
            </a:r>
            <a:r>
              <a:rPr lang="ru-RU" b="1" i="1" dirty="0" err="1" smtClean="0"/>
              <a:t>Лернера</a:t>
            </a:r>
            <a:r>
              <a:rPr lang="ru-RU" b="1" i="1" dirty="0" smtClean="0"/>
              <a:t>, Н.Ф. Родичева).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7. Экспертное оценивание эффективности </a:t>
            </a:r>
            <a:r>
              <a:rPr lang="ru-RU" b="1" i="1" dirty="0" err="1" smtClean="0"/>
              <a:t>профориентационных</a:t>
            </a:r>
            <a:r>
              <a:rPr lang="ru-RU" b="1" i="1" dirty="0" smtClean="0"/>
              <a:t> программ (курсов).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7538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Методики для диагностики адаптационных особенностей девятиклассников</a:t>
            </a:r>
            <a:r>
              <a:rPr lang="ru-RU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2900" y="1214438"/>
            <a:ext cx="11010900" cy="5472112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Интегральная удовлетворенность школьной жизнью (отношениями с одноклассниками и педагогами, условиями обучения, собственной успешностью), удовлетворенность выбранным профилем обучения (модификация анкеты А.А. Андреева «Изучение удовлетворенности учащихся школьной жизнью»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Экспертная оценка адаптации к новым условиям обучения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Методика «Индекс групповой сплоченности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Сишора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Методики изучения социально-психологического климата коллектива (А.Н.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Лутошкина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Фидлера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Изучение уровня и структуры учебной мотивации старшеклассника, эмоционального отношения к учению (А.П. Прихожан).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Экспертная оценка трудностей обучающихся профильных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881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5363" y="279401"/>
            <a:ext cx="10515600" cy="763588"/>
          </a:xfrm>
        </p:spPr>
        <p:txBody>
          <a:bodyPr>
            <a:normAutofit/>
          </a:bodyPr>
          <a:lstStyle/>
          <a:p>
            <a:r>
              <a:rPr lang="ru-RU" sz="2800" b="1" i="1" dirty="0" smtClean="0"/>
              <a:t>Дополнительная углубленная индивидуальная диагностика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7175" y="1042988"/>
            <a:ext cx="11096625" cy="5815012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smtClean="0"/>
              <a:t>1</a:t>
            </a:r>
            <a:r>
              <a:rPr lang="ru-RU" b="1" i="1" dirty="0"/>
              <a:t>. </a:t>
            </a:r>
            <a:r>
              <a:rPr lang="ru-RU" b="1" i="1" u="sng" dirty="0"/>
              <a:t>Диагностика профессиональных интересов и склонностей</a:t>
            </a:r>
            <a:endParaRPr lang="ru-RU" u="sng" dirty="0"/>
          </a:p>
          <a:p>
            <a:r>
              <a:rPr lang="ru-RU" dirty="0"/>
              <a:t>1. «Ориентация» (И.Л. Соломин).</a:t>
            </a:r>
          </a:p>
          <a:p>
            <a:r>
              <a:rPr lang="ru-RU" dirty="0"/>
              <a:t>2. Карта интересов (модификация Г.В. </a:t>
            </a:r>
            <a:r>
              <a:rPr lang="ru-RU" dirty="0" err="1"/>
              <a:t>Резапкиной</a:t>
            </a:r>
            <a:r>
              <a:rPr lang="ru-RU" dirty="0"/>
              <a:t>).</a:t>
            </a:r>
          </a:p>
          <a:p>
            <a:r>
              <a:rPr lang="ru-RU" dirty="0"/>
              <a:t>3. Анкета жизненного и профессионального самоопределения учащихся (</a:t>
            </a:r>
            <a:r>
              <a:rPr lang="ru-RU" dirty="0" err="1"/>
              <a:t>моификация</a:t>
            </a:r>
            <a:r>
              <a:rPr lang="ru-RU" dirty="0"/>
              <a:t> анкеты П.С. </a:t>
            </a:r>
            <a:r>
              <a:rPr lang="ru-RU" dirty="0" err="1"/>
              <a:t>Лернера</a:t>
            </a:r>
            <a:r>
              <a:rPr lang="ru-RU" dirty="0"/>
              <a:t>, Н.Ф. Родичева)</a:t>
            </a:r>
          </a:p>
          <a:p>
            <a:r>
              <a:rPr lang="ru-RU" dirty="0"/>
              <a:t>1. Компьютеризованные методики: «Ориентир», «</a:t>
            </a:r>
            <a:r>
              <a:rPr lang="ru-RU" dirty="0" err="1"/>
              <a:t>Профориентатор</a:t>
            </a:r>
            <a:r>
              <a:rPr lang="ru-RU" dirty="0"/>
              <a:t>» и др.</a:t>
            </a:r>
          </a:p>
          <a:p>
            <a:r>
              <a:rPr lang="ru-RU" dirty="0"/>
              <a:t>2. Активизирующие </a:t>
            </a:r>
            <a:r>
              <a:rPr lang="ru-RU" dirty="0" err="1"/>
              <a:t>профориентационные</a:t>
            </a:r>
            <a:r>
              <a:rPr lang="ru-RU" dirty="0"/>
              <a:t> методики Н.С. </a:t>
            </a:r>
            <a:r>
              <a:rPr lang="ru-RU" dirty="0" err="1"/>
              <a:t>Пряжникова</a:t>
            </a:r>
            <a:r>
              <a:rPr lang="ru-RU" dirty="0"/>
              <a:t>.</a:t>
            </a:r>
          </a:p>
          <a:p>
            <a:r>
              <a:rPr lang="ru-RU" dirty="0"/>
              <a:t>3. Опросник профессиональных предпочтений Д. </a:t>
            </a:r>
            <a:r>
              <a:rPr lang="ru-RU" dirty="0" err="1"/>
              <a:t>Голланда</a:t>
            </a:r>
            <a:endParaRPr lang="ru-RU" dirty="0"/>
          </a:p>
          <a:p>
            <a:r>
              <a:rPr lang="ru-RU" b="1" i="1" u="sng" dirty="0"/>
              <a:t>2. Диагностика способностей и личностных особенностей</a:t>
            </a:r>
            <a:endParaRPr lang="ru-RU" u="sng" dirty="0"/>
          </a:p>
          <a:p>
            <a:r>
              <a:rPr lang="ru-RU" dirty="0"/>
              <a:t>1. ШТУР или Тест структуры интеллекта Р. </a:t>
            </a:r>
            <a:r>
              <a:rPr lang="ru-RU" dirty="0" err="1"/>
              <a:t>Амтхауэра</a:t>
            </a:r>
            <a:endParaRPr lang="ru-RU" dirty="0"/>
          </a:p>
          <a:p>
            <a:r>
              <a:rPr lang="ru-RU" dirty="0"/>
              <a:t>1. Личностные опросники Г. </a:t>
            </a:r>
            <a:r>
              <a:rPr lang="ru-RU" dirty="0" err="1"/>
              <a:t>Айзенка</a:t>
            </a:r>
            <a:r>
              <a:rPr lang="ru-RU" dirty="0"/>
              <a:t>, Р. </a:t>
            </a:r>
            <a:r>
              <a:rPr lang="ru-RU" dirty="0" err="1"/>
              <a:t>Кэттелла</a:t>
            </a:r>
            <a:r>
              <a:rPr lang="ru-RU" dirty="0"/>
              <a:t>.</a:t>
            </a:r>
          </a:p>
          <a:p>
            <a:r>
              <a:rPr lang="ru-RU" dirty="0"/>
              <a:t>2. Карта характера (И.Л. Соломин) и др.</a:t>
            </a:r>
          </a:p>
          <a:p>
            <a:r>
              <a:rPr lang="ru-RU" dirty="0"/>
              <a:t>3. Тест гуманитарных способностей (Л.А. </a:t>
            </a:r>
            <a:r>
              <a:rPr lang="ru-RU" dirty="0" err="1"/>
              <a:t>Ясюкова</a:t>
            </a:r>
            <a:r>
              <a:rPr lang="ru-RU" dirty="0"/>
              <a:t>).</a:t>
            </a:r>
          </a:p>
          <a:p>
            <a:r>
              <a:rPr lang="ru-RU" dirty="0"/>
              <a:t>4. Тест механической понятливости </a:t>
            </a:r>
            <a:r>
              <a:rPr lang="ru-RU" dirty="0" err="1"/>
              <a:t>Беннета</a:t>
            </a:r>
            <a:endParaRPr lang="ru-RU" dirty="0"/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22218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28638"/>
            <a:ext cx="10515600" cy="6157912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 smtClean="0"/>
              <a:t>3</a:t>
            </a:r>
            <a:r>
              <a:rPr lang="ru-RU" b="1" i="1" u="sng" dirty="0" smtClean="0"/>
              <a:t>. Диагностика уровня готовности учащегося к самостоятельному и осознанному выбору профиля обучения</a:t>
            </a:r>
            <a:endParaRPr lang="ru-RU" u="sng" dirty="0" smtClean="0"/>
          </a:p>
          <a:p>
            <a:r>
              <a:rPr lang="ru-RU" dirty="0" smtClean="0"/>
              <a:t>1. Опросник «</a:t>
            </a:r>
            <a:r>
              <a:rPr lang="ru-RU" dirty="0" err="1" smtClean="0"/>
              <a:t>Профготовность</a:t>
            </a:r>
            <a:r>
              <a:rPr lang="ru-RU" dirty="0" smtClean="0"/>
              <a:t>» А.П. Чернявской.</a:t>
            </a:r>
          </a:p>
          <a:p>
            <a:r>
              <a:rPr lang="ru-RU" dirty="0" smtClean="0"/>
              <a:t>2. Анкета по жизненному и профессиональному самоопределению учащихся (П.С. </a:t>
            </a:r>
            <a:r>
              <a:rPr lang="ru-RU" dirty="0" err="1" smtClean="0"/>
              <a:t>Лернер</a:t>
            </a:r>
            <a:r>
              <a:rPr lang="ru-RU" dirty="0" smtClean="0"/>
              <a:t>, Н.Ф. Родичев)</a:t>
            </a:r>
          </a:p>
          <a:p>
            <a:r>
              <a:rPr lang="ru-RU" dirty="0" smtClean="0"/>
              <a:t>1. Структурированное интервью по определению сформированности личностного профессионального плана (Н.С. </a:t>
            </a:r>
            <a:r>
              <a:rPr lang="ru-RU" dirty="0" err="1" smtClean="0"/>
              <a:t>Пряжников</a:t>
            </a:r>
            <a:r>
              <a:rPr lang="ru-RU" dirty="0" smtClean="0"/>
              <a:t>).</a:t>
            </a:r>
          </a:p>
          <a:p>
            <a:r>
              <a:rPr lang="ru-RU" dirty="0" smtClean="0"/>
              <a:t>2. Тест «</a:t>
            </a:r>
            <a:r>
              <a:rPr lang="ru-RU" dirty="0" err="1" smtClean="0"/>
              <a:t>Профинформированность</a:t>
            </a:r>
            <a:r>
              <a:rPr lang="ru-RU" dirty="0" smtClean="0"/>
              <a:t>» </a:t>
            </a:r>
          </a:p>
          <a:p>
            <a:r>
              <a:rPr lang="ru-RU" dirty="0" smtClean="0"/>
              <a:t>3. Мотивы выбора профессии (профиля)</a:t>
            </a:r>
          </a:p>
          <a:p>
            <a:r>
              <a:rPr lang="ru-RU" b="1" i="1" u="sng" dirty="0" smtClean="0"/>
              <a:t>4. Адаптация в профильном классе</a:t>
            </a:r>
            <a:endParaRPr lang="ru-RU" u="sng" dirty="0" smtClean="0"/>
          </a:p>
          <a:p>
            <a:r>
              <a:rPr lang="ru-RU" dirty="0" smtClean="0"/>
              <a:t>1. Анкета удовлетворенности школьной жизнью и выбранным профилем.</a:t>
            </a:r>
          </a:p>
          <a:p>
            <a:r>
              <a:rPr lang="ru-RU" dirty="0" smtClean="0"/>
              <a:t>2. Анкета «Индекс групповой сплоченности </a:t>
            </a:r>
            <a:r>
              <a:rPr lang="ru-RU" dirty="0" err="1" smtClean="0"/>
              <a:t>Сишора</a:t>
            </a:r>
            <a:r>
              <a:rPr lang="ru-RU" dirty="0" smtClean="0"/>
              <a:t>»</a:t>
            </a:r>
          </a:p>
          <a:p>
            <a:r>
              <a:rPr lang="ru-RU" dirty="0" smtClean="0"/>
              <a:t>3. Методика Р. </a:t>
            </a:r>
            <a:r>
              <a:rPr lang="ru-RU" dirty="0" err="1" smtClean="0"/>
              <a:t>Фидлера</a:t>
            </a:r>
            <a:r>
              <a:rPr lang="ru-RU" dirty="0" smtClean="0"/>
              <a:t> изучения социально-психологического климата коллектива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2381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9457"/>
            <a:ext cx="10515600" cy="50775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/>
              <a:t>	Задача </a:t>
            </a:r>
            <a:r>
              <a:rPr lang="ru-RU" sz="3600" dirty="0"/>
              <a:t>школы на сегодняшний день, </a:t>
            </a:r>
            <a:r>
              <a:rPr lang="ru-RU" sz="3600" dirty="0" smtClean="0"/>
              <a:t>состоит </a:t>
            </a:r>
            <a:r>
              <a:rPr lang="ru-RU" sz="3600" dirty="0"/>
              <a:t>в том, чтобы «воспитывать человека, не только владеющего определенной суммой знаний, но также умеющего ставить перед собой достижимые цели, выбирать оптимальный путь их достижения, анализировать результаты деятельности, извлекать уроки из неудач и брать на себя ответственность за свои поступки» 	</a:t>
            </a:r>
            <a:r>
              <a:rPr lang="ru-RU" dirty="0" smtClean="0"/>
              <a:t>		</a:t>
            </a:r>
          </a:p>
          <a:p>
            <a:pPr marL="0" indent="0">
              <a:buNone/>
            </a:pPr>
            <a:r>
              <a:rPr lang="ru-RU" dirty="0" smtClean="0"/>
              <a:t>                                          Дмитрий </a:t>
            </a:r>
            <a:r>
              <a:rPr lang="ru-RU" dirty="0"/>
              <a:t>Алексеевич  </a:t>
            </a:r>
            <a:r>
              <a:rPr lang="ru-RU" dirty="0" smtClean="0"/>
              <a:t>Леонтьев.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21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Глобальные виды функциональной грамотности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/>
              <a:t>1. </a:t>
            </a:r>
            <a:r>
              <a:rPr lang="ru-RU" b="1" dirty="0"/>
              <a:t>Читательская</a:t>
            </a:r>
            <a:r>
              <a:rPr lang="ru-RU" dirty="0"/>
              <a:t> </a:t>
            </a:r>
            <a:r>
              <a:rPr lang="ru-RU" b="1" dirty="0"/>
              <a:t>грамотность</a:t>
            </a:r>
            <a:r>
              <a:rPr lang="ru-RU" dirty="0"/>
              <a:t> </a:t>
            </a:r>
          </a:p>
          <a:p>
            <a:r>
              <a:rPr lang="ru-RU" dirty="0"/>
              <a:t>2. Математическая грамотность </a:t>
            </a:r>
          </a:p>
          <a:p>
            <a:r>
              <a:rPr lang="ru-RU" dirty="0"/>
              <a:t>3. Естественнонаучная грамотность </a:t>
            </a:r>
          </a:p>
          <a:p>
            <a:r>
              <a:rPr lang="ru-RU" dirty="0"/>
              <a:t>4. Финансовая грамотность </a:t>
            </a:r>
          </a:p>
          <a:p>
            <a:r>
              <a:rPr lang="ru-RU" dirty="0"/>
              <a:t>5. Глобальные компетенции </a:t>
            </a:r>
          </a:p>
          <a:p>
            <a:r>
              <a:rPr lang="ru-RU" dirty="0"/>
              <a:t>6. Креативное мышление.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3306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Направлениями </a:t>
            </a:r>
            <a:r>
              <a:rPr lang="ru-RU" b="1" dirty="0"/>
              <a:t>профильного</a:t>
            </a:r>
            <a:r>
              <a:rPr lang="ru-RU" dirty="0"/>
              <a:t> обучения в старших </a:t>
            </a:r>
            <a:r>
              <a:rPr lang="ru-RU" dirty="0" smtClean="0"/>
              <a:t>классах: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естественно-научный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гуманитарный;</a:t>
            </a:r>
          </a:p>
          <a:p>
            <a:pPr lvl="0"/>
            <a:r>
              <a:rPr lang="ru-RU" dirty="0"/>
              <a:t>социально-экономический;</a:t>
            </a:r>
          </a:p>
          <a:p>
            <a:pPr lvl="0"/>
            <a:r>
              <a:rPr lang="ru-RU" dirty="0"/>
              <a:t>технологический;</a:t>
            </a:r>
          </a:p>
          <a:p>
            <a:pPr lvl="0"/>
            <a:r>
              <a:rPr lang="ru-RU" dirty="0" smtClean="0"/>
              <a:t>универсальный.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0221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204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Обстоятельства, которые необходимо учитывать при выборе профессии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02230"/>
            <a:ext cx="10515600" cy="512717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Во-первых</a:t>
            </a:r>
            <a:r>
              <a:rPr lang="ru-RU" b="1" dirty="0"/>
              <a:t>,</a:t>
            </a:r>
            <a:r>
              <a:rPr lang="ru-RU" dirty="0"/>
              <a:t> мир профессий чрезвычайно динамичен и изменчив. Ежегодно появляется около 500 новых профессий. Вместе с тем многие профессии сегодня «живут» лишь 5-15 лет, а затем либо «умирают», либо меняются до неузнаваемости. </a:t>
            </a:r>
          </a:p>
          <a:p>
            <a:r>
              <a:rPr lang="ru-RU" b="1" dirty="0"/>
              <a:t>Во-вторых,</a:t>
            </a:r>
            <a:r>
              <a:rPr lang="ru-RU" dirty="0"/>
              <a:t> особенностью современного мира профессий является то, что на смену </a:t>
            </a:r>
            <a:r>
              <a:rPr lang="ru-RU" dirty="0" err="1"/>
              <a:t>мМОНОпрофессионализму</a:t>
            </a:r>
            <a:r>
              <a:rPr lang="ru-RU" dirty="0"/>
              <a:t> приходит </a:t>
            </a:r>
            <a:r>
              <a:rPr lang="ru-RU" dirty="0" err="1"/>
              <a:t>ПОЛИпрофессионализм</a:t>
            </a:r>
            <a:r>
              <a:rPr lang="ru-RU" dirty="0"/>
              <a:t>. Это значит, что человеку надо стремиться овладевать не одной единственной профессией, а несколькими смежными профессиями. </a:t>
            </a:r>
          </a:p>
          <a:p>
            <a:r>
              <a:rPr lang="ru-RU" b="1" dirty="0"/>
              <a:t>В-третьих,</a:t>
            </a:r>
            <a:r>
              <a:rPr lang="ru-RU" dirty="0"/>
              <a:t> сам человек не есть нечто застывшее и «намертво» связанное с профессией. В течение жизни может появиться желание или необходимость изменить профессию или квалификацию. А для этого необходимо быть готовым к тому, что знаний и умений, полученных в период обучения, не хватит на все время трудовой жизни. Человеку в течение жизни не раз придется переучиваться, заниматься самообразованием, самовоспитанием. Да и одна из главных общих целей современного профессионального обучения, состоит в развитии у учащихся заинтересованности и потребности в </a:t>
            </a:r>
            <a:r>
              <a:rPr lang="ru-RU" dirty="0" err="1"/>
              <a:t>самоизменении</a:t>
            </a:r>
            <a:r>
              <a:rPr lang="ru-RU" dirty="0"/>
              <a:t>. Поэтому профиль обучения ориентирует учащегося не на конкретную профессию, а на группу профессий, сходных по предмету труда.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169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/>
              <a:t>Задачи </a:t>
            </a:r>
            <a:r>
              <a:rPr lang="ru-RU" dirty="0"/>
              <a:t>психологическое сопровождение профильного обучения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1</a:t>
            </a:r>
            <a:r>
              <a:rPr lang="ru-RU" b="1" i="1" dirty="0"/>
              <a:t>) мониторинга и своевременного устранения возможных неравномерностей развития учащихся; </a:t>
            </a:r>
            <a:endParaRPr lang="ru-RU" b="1" i="1" dirty="0" smtClean="0"/>
          </a:p>
          <a:p>
            <a:endParaRPr lang="ru-RU" dirty="0"/>
          </a:p>
          <a:p>
            <a:r>
              <a:rPr lang="ru-RU" b="1" i="1" dirty="0"/>
              <a:t>2) углубленной профориентации учащихся; </a:t>
            </a:r>
            <a:endParaRPr lang="ru-RU" b="1" i="1" dirty="0" smtClean="0"/>
          </a:p>
          <a:p>
            <a:endParaRPr lang="ru-RU" dirty="0"/>
          </a:p>
          <a:p>
            <a:r>
              <a:rPr lang="ru-RU" b="1" i="1" dirty="0"/>
              <a:t>3) психологической диагностики при отборе учащихся в профильные классы</a:t>
            </a:r>
            <a:r>
              <a:rPr lang="ru-RU" b="1" i="1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2025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66800"/>
            <a:ext cx="10515600" cy="511016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ru-RU" sz="3200" b="1" dirty="0" err="1" smtClean="0"/>
              <a:t>Профориентационная</a:t>
            </a:r>
            <a:r>
              <a:rPr lang="ru-RU" sz="3200" b="1" dirty="0" smtClean="0"/>
              <a:t> </a:t>
            </a:r>
            <a:r>
              <a:rPr lang="ru-RU" sz="3200" b="1" dirty="0"/>
              <a:t>работа с обучающимися предполагает НЕ формальный подход, а пошаговое, мотивированное, информированное направление ребенка к выбору, т.е. реализации формулы оптимального выбора «ХОЧУ, МОГУ, НАДО</a:t>
            </a:r>
            <a:r>
              <a:rPr lang="ru-RU" sz="3200" b="1" dirty="0" smtClean="0"/>
              <a:t>».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605763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55172"/>
            <a:ext cx="10515600" cy="56217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Подготовка к выбору профиля представляет собой систему</a:t>
            </a:r>
            <a:r>
              <a:rPr lang="ru-RU" dirty="0"/>
              <a:t> педагогической, психологической, информационной и организационной поддержки обучающихся основной школы, содействующей их самоопределению по завершении основного общего образования, </a:t>
            </a:r>
            <a:r>
              <a:rPr lang="ru-RU" b="1" dirty="0"/>
              <a:t>и включает три основных направления:</a:t>
            </a:r>
            <a:endParaRPr lang="ru-RU" dirty="0"/>
          </a:p>
          <a:p>
            <a:r>
              <a:rPr lang="ru-RU" dirty="0"/>
              <a:t>1. Информирование обучающихся о возможности продолжения образования или трудоустройства, знакомство с учреждениями профессионального образования, информирование о программах профильного обучения, информирование о состоянии и прогнозах развития рынка труда.</a:t>
            </a:r>
          </a:p>
          <a:p>
            <a:r>
              <a:rPr lang="ru-RU" dirty="0"/>
              <a:t>2. </a:t>
            </a:r>
            <a:r>
              <a:rPr lang="ru-RU" b="1" dirty="0"/>
              <a:t>Реализация </a:t>
            </a:r>
            <a:r>
              <a:rPr lang="ru-RU" b="1" dirty="0" err="1"/>
              <a:t>профориентационных</a:t>
            </a:r>
            <a:r>
              <a:rPr lang="ru-RU" dirty="0"/>
              <a:t> курсов, позволяющих обучающемуся осуществить «пробу сил» в той или иной сфере деятельности.</a:t>
            </a:r>
          </a:p>
          <a:p>
            <a:r>
              <a:rPr lang="ru-RU" dirty="0"/>
              <a:t>3</a:t>
            </a:r>
            <a:r>
              <a:rPr lang="ru-RU" b="1" dirty="0"/>
              <a:t>. Психолого-педагогическое сопровождение</a:t>
            </a:r>
            <a:r>
              <a:rPr lang="ru-RU" dirty="0"/>
              <a:t> обучающихся включает консультирование, выявление и разрешение проблем, связанных с выбором образовательной траектории, организацию рефлексии полученного учащимися опыта, их самопознания, соотнесение полученной информации и предпочтений.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1430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Приоритетные направления психологического сопровождения готовности к выбору профиля обучения на уровне основного общего образования: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i="1" dirty="0" smtClean="0"/>
              <a:t>1</a:t>
            </a:r>
            <a:r>
              <a:rPr lang="ru-RU" b="1" i="1" dirty="0"/>
              <a:t>. Психологическая диагностика</a:t>
            </a:r>
            <a:r>
              <a:rPr lang="ru-RU" dirty="0"/>
              <a:t>:</a:t>
            </a:r>
          </a:p>
          <a:p>
            <a:r>
              <a:rPr lang="ru-RU" dirty="0"/>
              <a:t>– </a:t>
            </a:r>
            <a:r>
              <a:rPr lang="ru-RU" dirty="0" err="1"/>
              <a:t>скрининговое</a:t>
            </a:r>
            <a:r>
              <a:rPr lang="ru-RU" dirty="0"/>
              <a:t> изучение </a:t>
            </a:r>
            <a:r>
              <a:rPr lang="ru-RU" dirty="0" err="1"/>
              <a:t>профнаправленности</a:t>
            </a:r>
            <a:r>
              <a:rPr lang="ru-RU" dirty="0"/>
              <a:t>: намерений, интересов, склонностей, способностей, личностных особенностей, связанных с успешностью освоения того или иного профиля обучения или профессии;</a:t>
            </a:r>
          </a:p>
          <a:p>
            <a:r>
              <a:rPr lang="ru-RU" dirty="0"/>
              <a:t>– анализ различных показателей готовности к выбору профессии и профиля обучения.</a:t>
            </a:r>
          </a:p>
          <a:p>
            <a:r>
              <a:rPr lang="ru-RU" dirty="0"/>
              <a:t>2. </a:t>
            </a:r>
            <a:r>
              <a:rPr lang="ru-RU" b="1" i="1" dirty="0"/>
              <a:t>Развивающая работа:</a:t>
            </a:r>
            <a:r>
              <a:rPr lang="ru-RU" dirty="0"/>
              <a:t> проведение занятий, тренингов по </a:t>
            </a:r>
            <a:r>
              <a:rPr lang="ru-RU" dirty="0" err="1"/>
              <a:t>профориентационным</a:t>
            </a:r>
            <a:r>
              <a:rPr lang="ru-RU" dirty="0"/>
              <a:t> программам, ориентированным на самопознание и проектирование будущего (постановка целей, </a:t>
            </a:r>
            <a:r>
              <a:rPr lang="ru-RU" dirty="0" err="1"/>
              <a:t>таймменеджмент</a:t>
            </a:r>
            <a:r>
              <a:rPr lang="ru-RU" dirty="0"/>
              <a:t> и т.п.).</a:t>
            </a:r>
          </a:p>
          <a:p>
            <a:r>
              <a:rPr lang="ru-RU" dirty="0"/>
              <a:t>3. </a:t>
            </a:r>
            <a:r>
              <a:rPr lang="ru-RU" b="1" i="1" dirty="0"/>
              <a:t>Различные формы психологического просвещения</a:t>
            </a:r>
            <a:r>
              <a:rPr lang="ru-RU" dirty="0"/>
              <a:t>, повышение психологической компетентности:</a:t>
            </a:r>
          </a:p>
          <a:p>
            <a:r>
              <a:rPr lang="ru-RU" dirty="0"/>
              <a:t>– обучающихся и их родителей по вопросам выбора профиля обучения (профильного класса, учебного заведения, будущей профессии);</a:t>
            </a:r>
          </a:p>
          <a:p>
            <a:r>
              <a:rPr lang="ru-RU" dirty="0"/>
              <a:t>– педагогов по вопросам формирования готовности к выбору профиля обучения (в частности, по проблемам набора учащихся в профильные классы)</a:t>
            </a:r>
          </a:p>
          <a:p>
            <a:r>
              <a:rPr lang="ru-RU" dirty="0"/>
              <a:t>4. </a:t>
            </a:r>
            <a:r>
              <a:rPr lang="ru-RU" b="1" i="1" dirty="0"/>
              <a:t>Индивидуальное и групповое </a:t>
            </a:r>
            <a:r>
              <a:rPr lang="ru-RU" b="1" i="1" dirty="0" err="1"/>
              <a:t>профориентационное</a:t>
            </a:r>
            <a:r>
              <a:rPr lang="ru-RU" b="1" i="1" dirty="0"/>
              <a:t> консультирование обучающихся</a:t>
            </a:r>
            <a:r>
              <a:rPr lang="ru-RU" dirty="0"/>
              <a:t> (а также их родителей) по запросам, связанным с проблемами самоопределения, а также по результатам проведенной диагностики.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75127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1281</Words>
  <Application>Microsoft Office PowerPoint</Application>
  <PresentationFormat>Широкоэкранный</PresentationFormat>
  <Paragraphs>105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Тема Office</vt:lpstr>
      <vt:lpstr>Профильное обучение психологические задачи и решения</vt:lpstr>
      <vt:lpstr>Презентация PowerPoint</vt:lpstr>
      <vt:lpstr>Глобальные виды функциональной грамотности</vt:lpstr>
      <vt:lpstr>Направлениями профильного обучения в старших классах:</vt:lpstr>
      <vt:lpstr>Обстоятельства, которые необходимо учитывать при выборе профессии </vt:lpstr>
      <vt:lpstr>Задачи психологическое сопровождение профильного обучения</vt:lpstr>
      <vt:lpstr>Презентация PowerPoint</vt:lpstr>
      <vt:lpstr>Презентация PowerPoint</vt:lpstr>
      <vt:lpstr>Приоритетные направления психологического сопровождения готовности к выбору профиля обучения на уровне основного общего образования: </vt:lpstr>
      <vt:lpstr>Критериями эффективности работы по формированию готовности к выбору профиля обучения в основной школе могут служить: </vt:lpstr>
      <vt:lpstr>Методы изучения профессиональной направленности личности, интересов, склонностей, намерений (сферы «хочу») </vt:lpstr>
      <vt:lpstr>Методы диагностики специальных профессиональных способностей, и структуры интеллекта</vt:lpstr>
      <vt:lpstr>Методы изучения личностных особенностей, влияющих на освоение той или иной сферы деятельности, позволяющие сделать прогноз относительно будущей профессионально успешности </vt:lpstr>
      <vt:lpstr>Методики для диагностики уровня готовности к профессиональному (профильному ) самоопределению, к принятию осознанного самостоятельного решения о выборе профиля обучения или профессии </vt:lpstr>
      <vt:lpstr>Методики для диагностики адаптационных особенностей девятиклассников </vt:lpstr>
      <vt:lpstr>Дополнительная углубленная индивидуальная диагностика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изучения профессиональной направленности личности, интересов, склонностей, намерений (сферы «хочу»)</dc:title>
  <dc:creator>User</dc:creator>
  <cp:lastModifiedBy>Пользователь Windows</cp:lastModifiedBy>
  <cp:revision>5</cp:revision>
  <dcterms:created xsi:type="dcterms:W3CDTF">2022-03-14T19:50:58Z</dcterms:created>
  <dcterms:modified xsi:type="dcterms:W3CDTF">2022-03-15T12:18:37Z</dcterms:modified>
</cp:coreProperties>
</file>