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12192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-2875" y="-72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50" y="1995312"/>
            <a:ext cx="5143500" cy="424462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8A409-7EAF-4459-8B79-D690C00B816F}" type="datetimeFigureOut">
              <a:rPr lang="ru-RU" smtClean="0"/>
              <a:t>06.09.2017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E248F-EB4D-4734-88D5-D62632D172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5511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8A409-7EAF-4459-8B79-D690C00B816F}" type="datetimeFigureOut">
              <a:rPr lang="ru-RU" smtClean="0"/>
              <a:t>06.09.2017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E248F-EB4D-4734-88D5-D62632D172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3564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6" y="649111"/>
            <a:ext cx="1478756" cy="1033215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7" y="649111"/>
            <a:ext cx="4350544" cy="1033215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8A409-7EAF-4459-8B79-D690C00B816F}" type="datetimeFigureOut">
              <a:rPr lang="ru-RU" smtClean="0"/>
              <a:t>06.09.2017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E248F-EB4D-4734-88D5-D62632D172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0322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8A409-7EAF-4459-8B79-D690C00B816F}" type="datetimeFigureOut">
              <a:rPr lang="ru-RU" smtClean="0"/>
              <a:t>06.09.2017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E248F-EB4D-4734-88D5-D62632D172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617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916" y="3039535"/>
            <a:ext cx="5915025" cy="507153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916" y="8159046"/>
            <a:ext cx="5915025" cy="266699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8A409-7EAF-4459-8B79-D690C00B816F}" type="datetimeFigureOut">
              <a:rPr lang="ru-RU" smtClean="0"/>
              <a:t>06.09.2017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E248F-EB4D-4734-88D5-D62632D172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8556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8A409-7EAF-4459-8B79-D690C00B816F}" type="datetimeFigureOut">
              <a:rPr lang="ru-RU" smtClean="0"/>
              <a:t>06.09.2017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E248F-EB4D-4734-88D5-D62632D172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7176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49112"/>
            <a:ext cx="5915025" cy="235655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8A409-7EAF-4459-8B79-D690C00B816F}" type="datetimeFigureOut">
              <a:rPr lang="ru-RU" smtClean="0"/>
              <a:t>06.09.2017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E248F-EB4D-4734-88D5-D62632D172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903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8A409-7EAF-4459-8B79-D690C00B816F}" type="datetimeFigureOut">
              <a:rPr lang="ru-RU" smtClean="0"/>
              <a:t>06.09.2017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E248F-EB4D-4734-88D5-D62632D172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782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8A409-7EAF-4459-8B79-D690C00B816F}" type="datetimeFigureOut">
              <a:rPr lang="ru-RU" smtClean="0"/>
              <a:t>06.09.2017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E248F-EB4D-4734-88D5-D62632D172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007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3" cy="2844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15543" y="1755423"/>
            <a:ext cx="3471863" cy="866422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3" cy="677615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8A409-7EAF-4459-8B79-D690C00B816F}" type="datetimeFigureOut">
              <a:rPr lang="ru-RU" smtClean="0"/>
              <a:t>06.09.2017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E248F-EB4D-4734-88D5-D62632D172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2088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3" cy="2844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15543" y="1755423"/>
            <a:ext cx="3471863" cy="866422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3" cy="677615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8A409-7EAF-4459-8B79-D690C00B816F}" type="datetimeFigureOut">
              <a:rPr lang="ru-RU" smtClean="0"/>
              <a:t>06.09.2017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E248F-EB4D-4734-88D5-D62632D172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0108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8" y="649112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71488" y="11300179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8A409-7EAF-4459-8B79-D690C00B816F}" type="datetimeFigureOut">
              <a:rPr lang="ru-RU" smtClean="0"/>
              <a:t>06.09.2017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271713" y="11300179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843463" y="11300179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E248F-EB4D-4734-88D5-D62632D172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18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>
            <a:grpSpLocks/>
          </p:cNvGrpSpPr>
          <p:nvPr/>
        </p:nvGrpSpPr>
        <p:grpSpPr bwMode="auto">
          <a:xfrm>
            <a:off x="401220" y="289790"/>
            <a:ext cx="5826320" cy="11216043"/>
            <a:chOff x="2428" y="3271"/>
            <a:chExt cx="8023" cy="6711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428" y="3271"/>
              <a:ext cx="7960" cy="2049"/>
              <a:chOff x="2428" y="3271"/>
              <a:chExt cx="7960" cy="2049"/>
            </a:xfrm>
          </p:grpSpPr>
          <p:sp>
            <p:nvSpPr>
              <p:cNvPr id="17" name="AutoShape 4"/>
              <p:cNvSpPr>
                <a:spLocks noChangeArrowheads="1"/>
              </p:cNvSpPr>
              <p:nvPr/>
            </p:nvSpPr>
            <p:spPr bwMode="auto">
              <a:xfrm>
                <a:off x="3232" y="4924"/>
                <a:ext cx="3599" cy="396"/>
              </a:xfrm>
              <a:prstGeom prst="roundRect">
                <a:avLst>
                  <a:gd name="adj" fmla="val 16667"/>
                </a:avLst>
              </a:prstGeom>
              <a:ln>
                <a:solidFill>
                  <a:schemeClr val="accent2">
                    <a:lumMod val="75000"/>
                  </a:schemeClr>
                </a:solidFill>
                <a:headEnd/>
                <a:tailEnd/>
              </a:ln>
              <a:extLst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ot="0" vert="horz" wrap="square" lIns="18000" tIns="10800" rIns="18000" bIns="10800" anchor="ctr" anchorCtr="0" upright="1">
                <a:noAutofit/>
              </a:bodyPr>
              <a:lstStyle/>
              <a:p>
                <a:pPr algn="ctr">
                  <a:lnSpc>
                    <a:spcPct val="107000"/>
                  </a:lnSpc>
                </a:pPr>
                <a:r>
                  <a:rPr lang="ru-RU" sz="1100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Принимает и регистрирует выписки из   ИПРА из Бюро </a:t>
                </a:r>
                <a:r>
                  <a:rPr lang="ru-RU" sz="11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медико-социальной </a:t>
                </a:r>
                <a:r>
                  <a:rPr lang="ru-RU" sz="1100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экспертизы </a:t>
                </a:r>
                <a:endParaRPr lang="ru-RU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AutoShape 5"/>
              <p:cNvSpPr>
                <a:spLocks noChangeArrowheads="1"/>
              </p:cNvSpPr>
              <p:nvPr/>
            </p:nvSpPr>
            <p:spPr bwMode="auto">
              <a:xfrm>
                <a:off x="2428" y="3271"/>
                <a:ext cx="7960" cy="811"/>
              </a:xfrm>
              <a:prstGeom prst="roundRect">
                <a:avLst>
                  <a:gd name="adj" fmla="val 16667"/>
                </a:avLst>
              </a:prstGeom>
              <a:ln>
                <a:solidFill>
                  <a:schemeClr val="accent2">
                    <a:lumMod val="75000"/>
                  </a:schemeClr>
                </a:solidFill>
                <a:headEnd/>
                <a:tailEnd/>
              </a:ln>
              <a:extLst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ot="0" vert="horz" wrap="square" lIns="18000" tIns="10800" rIns="18000" bIns="10800" anchor="ctr" anchorCtr="0" upright="1"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endParaRPr lang="ru-RU" sz="1600" dirty="0" smtClean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ru-RU" sz="1400" b="1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Федеральное казенное учреждение «Главное бюро медико-социальной экспертизы по г. Санкт-Петербургу Министерства труда и социальной защиты Российской Федерации </a:t>
                </a: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ru-RU" sz="1400" b="1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(далее – Бюро медико-социальной экспертизы)</a:t>
                </a: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endParaRPr lang="ru-RU" sz="500" dirty="0" smtClean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</a:pPr>
                <a:r>
                  <a:rPr lang="ru-RU" sz="11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ВЫПИСКА из Индивидуальной программы реабилитации или </a:t>
                </a:r>
                <a:r>
                  <a:rPr lang="ru-RU" sz="11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абилитации</a:t>
                </a:r>
                <a:r>
                  <a:rPr lang="ru-RU" sz="11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100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ребенка-инвалида (ИПРА)</a:t>
                </a:r>
                <a:endParaRPr lang="ru-RU" sz="1100" dirty="0" smtClean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endParaRPr lang="ru-RU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6" name="Group 8"/>
            <p:cNvGrpSpPr>
              <a:grpSpLocks/>
            </p:cNvGrpSpPr>
            <p:nvPr/>
          </p:nvGrpSpPr>
          <p:grpSpPr bwMode="auto">
            <a:xfrm>
              <a:off x="2428" y="4330"/>
              <a:ext cx="8023" cy="5652"/>
              <a:chOff x="2428" y="4330"/>
              <a:chExt cx="8023" cy="5652"/>
            </a:xfrm>
          </p:grpSpPr>
          <p:sp>
            <p:nvSpPr>
              <p:cNvPr id="7" name="AutoShape 9"/>
              <p:cNvSpPr>
                <a:spLocks noChangeArrowheads="1"/>
              </p:cNvSpPr>
              <p:nvPr/>
            </p:nvSpPr>
            <p:spPr bwMode="auto">
              <a:xfrm>
                <a:off x="2428" y="4330"/>
                <a:ext cx="7960" cy="1132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25400">
                <a:solidFill>
                  <a:srgbClr val="C0504D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68686"/>
                      </a:outerShdw>
                    </a:effectLst>
                  </a14:hiddenEffects>
                </a:ext>
              </a:extLst>
            </p:spPr>
            <p:txBody>
              <a:bodyPr rot="0" vert="horz" wrap="square" lIns="18000" tIns="10800" rIns="18000" bIns="10800" anchor="t" anchorCtr="0" upright="1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-RU" sz="1400" b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Региональный центр психолого-педагогической, медицинской и социальной помощи «Центр диагностики и консультирования» </a:t>
                </a:r>
              </a:p>
              <a:p>
                <a:pPr algn="ctr">
                  <a:spcAft>
                    <a:spcPts val="0"/>
                  </a:spcAft>
                </a:pPr>
                <a:r>
                  <a:rPr lang="ru-RU" sz="1400" b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Санкт-Петербурга</a:t>
                </a:r>
                <a:endParaRPr lang="ru-RU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" name="AutoShape 10"/>
              <p:cNvSpPr>
                <a:spLocks noChangeArrowheads="1"/>
              </p:cNvSpPr>
              <p:nvPr/>
            </p:nvSpPr>
            <p:spPr bwMode="auto">
              <a:xfrm>
                <a:off x="2428" y="5769"/>
                <a:ext cx="7960" cy="1660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25400">
                <a:solidFill>
                  <a:srgbClr val="C0504D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68686"/>
                      </a:outerShdw>
                    </a:effectLst>
                  </a14:hiddenEffects>
                </a:ext>
              </a:extLst>
            </p:spPr>
            <p:txBody>
              <a:bodyPr rot="0" vert="horz" wrap="square" lIns="18000" tIns="10800" rIns="18000" bIns="10800" anchor="t" anchorCtr="0" upright="1">
                <a:noAutofit/>
              </a:bodyPr>
              <a:lstStyle/>
              <a:p>
                <a:pPr algn="ctr">
                  <a:lnSpc>
                    <a:spcPct val="107000"/>
                  </a:lnSpc>
                </a:pPr>
                <a:r>
                  <a:rPr lang="ru-RU" sz="1400" b="1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Отдел образования:</a:t>
                </a:r>
              </a:p>
              <a:p>
                <a:pPr algn="ctr">
                  <a:lnSpc>
                    <a:spcPct val="107000"/>
                  </a:lnSpc>
                </a:pPr>
                <a:endParaRPr lang="ru-RU" sz="1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6000"/>
                  </a:lnSpc>
                  <a:spcAft>
                    <a:spcPts val="800"/>
                  </a:spcAft>
                </a:pPr>
                <a:r>
                  <a:rPr lang="ru-RU" sz="1400" b="1" cap="small" spc="25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ru-RU" sz="1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AutoShape 12"/>
              <p:cNvSpPr>
                <a:spLocks noChangeArrowheads="1"/>
              </p:cNvSpPr>
              <p:nvPr/>
            </p:nvSpPr>
            <p:spPr bwMode="auto">
              <a:xfrm>
                <a:off x="2491" y="7669"/>
                <a:ext cx="7960" cy="2313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25400">
                <a:solidFill>
                  <a:srgbClr val="C0504D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68686"/>
                      </a:outerShdw>
                    </a:effectLst>
                  </a14:hiddenEffects>
                </a:ext>
              </a:extLst>
            </p:spPr>
            <p:txBody>
              <a:bodyPr rot="0" vert="horz" wrap="square" lIns="18000" tIns="10800" rIns="18000" bIns="10800" anchor="t" anchorCtr="0" upright="1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-RU" sz="1400" b="1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Образовательное учреждение:</a:t>
                </a:r>
              </a:p>
              <a:p>
                <a:pPr algn="ctr">
                  <a:spcAft>
                    <a:spcPts val="0"/>
                  </a:spcAft>
                </a:pPr>
                <a:r>
                  <a:rPr lang="ru-RU" sz="1400" b="1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sz="1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21" name="AutoShape 4"/>
          <p:cNvSpPr>
            <a:spLocks noChangeArrowheads="1"/>
          </p:cNvSpPr>
          <p:nvPr/>
        </p:nvSpPr>
        <p:spPr bwMode="auto">
          <a:xfrm>
            <a:off x="2617386" y="2979042"/>
            <a:ext cx="1439899" cy="661832"/>
          </a:xfrm>
          <a:prstGeom prst="roundRect">
            <a:avLst>
              <a:gd name="adj" fmla="val 16667"/>
            </a:avLst>
          </a:prstGeom>
          <a:ln>
            <a:solidFill>
              <a:schemeClr val="accent2">
                <a:lumMod val="75000"/>
              </a:schemeClr>
            </a:solidFill>
            <a:headEnd/>
            <a:tailEnd/>
          </a:ln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vert="horz" wrap="square" lIns="18000" tIns="10800" rIns="18000" bIns="10800" anchor="ctr" anchorCtr="0" upright="1">
            <a:noAutofit/>
          </a:bodyPr>
          <a:lstStyle/>
          <a:p>
            <a:pPr algn="ctr">
              <a:lnSpc>
                <a:spcPct val="107000"/>
              </a:lnSpc>
            </a:pPr>
            <a:r>
              <a:rPr lang="ru-RU" sz="1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Регистрирует выписки из ИПРА</a:t>
            </a:r>
            <a:endParaRPr lang="ru-RU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AutoShape 4"/>
          <p:cNvSpPr>
            <a:spLocks noChangeArrowheads="1"/>
          </p:cNvSpPr>
          <p:nvPr/>
        </p:nvSpPr>
        <p:spPr bwMode="auto">
          <a:xfrm>
            <a:off x="784090" y="2995358"/>
            <a:ext cx="1439899" cy="661832"/>
          </a:xfrm>
          <a:prstGeom prst="roundRect">
            <a:avLst>
              <a:gd name="adj" fmla="val 16667"/>
            </a:avLst>
          </a:prstGeom>
          <a:ln>
            <a:solidFill>
              <a:schemeClr val="accent2">
                <a:lumMod val="75000"/>
              </a:schemeClr>
            </a:solidFill>
            <a:headEnd/>
            <a:tailEnd/>
          </a:ln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vert="horz" wrap="square" lIns="18000" tIns="10800" rIns="18000" bIns="10800" anchor="ctr" anchorCtr="0" upright="1">
            <a:noAutofit/>
          </a:bodyPr>
          <a:lstStyle/>
          <a:p>
            <a:pPr algn="ctr">
              <a:lnSpc>
                <a:spcPct val="107000"/>
              </a:lnSpc>
            </a:pPr>
            <a:r>
              <a:rPr lang="ru-RU" sz="1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Принимает  выписки из ИПРА</a:t>
            </a:r>
            <a:endParaRPr lang="ru-RU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AutoShape 4"/>
          <p:cNvSpPr>
            <a:spLocks noChangeArrowheads="1"/>
          </p:cNvSpPr>
          <p:nvPr/>
        </p:nvSpPr>
        <p:spPr bwMode="auto">
          <a:xfrm>
            <a:off x="4267199" y="2784178"/>
            <a:ext cx="1729457" cy="1051560"/>
          </a:xfrm>
          <a:prstGeom prst="roundRect">
            <a:avLst>
              <a:gd name="adj" fmla="val 16667"/>
            </a:avLst>
          </a:prstGeom>
          <a:ln>
            <a:solidFill>
              <a:schemeClr val="accent2">
                <a:lumMod val="75000"/>
              </a:schemeClr>
            </a:solidFill>
            <a:headEnd/>
            <a:tailEnd/>
          </a:ln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vert="horz" wrap="square" lIns="18000" tIns="10800" rIns="18000" bIns="10800" anchor="ctr" anchorCtr="0" upright="1">
            <a:noAutofit/>
          </a:bodyPr>
          <a:lstStyle/>
          <a:p>
            <a:pPr algn="ctr">
              <a:lnSpc>
                <a:spcPct val="107000"/>
              </a:lnSpc>
            </a:pPr>
            <a:r>
              <a:rPr lang="ru-RU" sz="1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Направляет выписки из ИПРА в отделы образования администраций районов Санкт-Петербурга</a:t>
            </a:r>
            <a:endParaRPr lang="ru-RU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AutoShape 4"/>
          <p:cNvSpPr>
            <a:spLocks noChangeArrowheads="1"/>
          </p:cNvSpPr>
          <p:nvPr/>
        </p:nvSpPr>
        <p:spPr bwMode="auto">
          <a:xfrm>
            <a:off x="542989" y="5046151"/>
            <a:ext cx="2313157" cy="479910"/>
          </a:xfrm>
          <a:prstGeom prst="roundRect">
            <a:avLst>
              <a:gd name="adj" fmla="val 16667"/>
            </a:avLst>
          </a:prstGeom>
          <a:ln>
            <a:solidFill>
              <a:schemeClr val="accent2">
                <a:lumMod val="75000"/>
              </a:schemeClr>
            </a:solidFill>
            <a:headEnd/>
            <a:tailEnd/>
          </a:ln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vert="horz" wrap="square" lIns="18000" tIns="10800" rIns="18000" bIns="10800" anchor="ctr" anchorCtr="0" upright="1">
            <a:noAutofit/>
          </a:bodyPr>
          <a:lstStyle/>
          <a:p>
            <a:pPr algn="ctr">
              <a:lnSpc>
                <a:spcPct val="107000"/>
              </a:lnSpc>
            </a:pPr>
            <a:r>
              <a:rPr lang="ru-RU" sz="1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Принимает  выписки из ИПРА</a:t>
            </a: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AutoShape 4"/>
          <p:cNvSpPr>
            <a:spLocks noChangeArrowheads="1"/>
          </p:cNvSpPr>
          <p:nvPr/>
        </p:nvSpPr>
        <p:spPr bwMode="auto">
          <a:xfrm>
            <a:off x="542989" y="5682832"/>
            <a:ext cx="2313157" cy="456965"/>
          </a:xfrm>
          <a:prstGeom prst="roundRect">
            <a:avLst>
              <a:gd name="adj" fmla="val 16667"/>
            </a:avLst>
          </a:prstGeom>
          <a:ln>
            <a:solidFill>
              <a:schemeClr val="accent2">
                <a:lumMod val="75000"/>
              </a:schemeClr>
            </a:solidFill>
            <a:headEnd/>
            <a:tailEnd/>
          </a:ln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vert="horz" wrap="square" lIns="18000" tIns="10800" rIns="18000" bIns="10800" anchor="ctr" anchorCtr="0" upright="1">
            <a:noAutofit/>
          </a:bodyPr>
          <a:lstStyle/>
          <a:p>
            <a:pPr algn="ctr">
              <a:lnSpc>
                <a:spcPct val="107000"/>
              </a:lnSpc>
            </a:pPr>
            <a:r>
              <a:rPr lang="ru-RU" sz="1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Регистрирует выписки из ИПРА</a:t>
            </a: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AutoShape 4"/>
          <p:cNvSpPr>
            <a:spLocks noChangeArrowheads="1"/>
          </p:cNvSpPr>
          <p:nvPr/>
        </p:nvSpPr>
        <p:spPr bwMode="auto">
          <a:xfrm>
            <a:off x="551441" y="6258730"/>
            <a:ext cx="2338033" cy="826233"/>
          </a:xfrm>
          <a:prstGeom prst="roundRect">
            <a:avLst>
              <a:gd name="adj" fmla="val 16667"/>
            </a:avLst>
          </a:prstGeom>
          <a:ln>
            <a:solidFill>
              <a:schemeClr val="accent2">
                <a:lumMod val="75000"/>
              </a:schemeClr>
            </a:solidFill>
            <a:headEnd/>
            <a:tailEnd/>
          </a:ln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vert="horz" wrap="square" lIns="18000" tIns="10800" rIns="18000" bIns="10800" anchor="ctr" anchorCtr="0" upright="1">
            <a:noAutofit/>
          </a:bodyPr>
          <a:lstStyle/>
          <a:p>
            <a:pPr algn="ctr">
              <a:lnSpc>
                <a:spcPct val="107000"/>
              </a:lnSpc>
            </a:pPr>
            <a:r>
              <a:rPr lang="ru-RU" sz="1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Информирует родителей (законных представителей) ребенка-инвалида , в отношении которых поступили  выписки из </a:t>
            </a:r>
            <a:r>
              <a:rPr lang="ru-RU" sz="1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ИПРА</a:t>
            </a: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AutoShape 4"/>
          <p:cNvSpPr>
            <a:spLocks noChangeArrowheads="1"/>
          </p:cNvSpPr>
          <p:nvPr/>
        </p:nvSpPr>
        <p:spPr bwMode="auto">
          <a:xfrm>
            <a:off x="3067107" y="5046151"/>
            <a:ext cx="2929549" cy="1871172"/>
          </a:xfrm>
          <a:prstGeom prst="roundRect">
            <a:avLst>
              <a:gd name="adj" fmla="val 16667"/>
            </a:avLst>
          </a:prstGeom>
          <a:ln>
            <a:solidFill>
              <a:schemeClr val="accent2">
                <a:lumMod val="75000"/>
              </a:schemeClr>
            </a:solidFill>
            <a:headEnd/>
            <a:tailEnd/>
          </a:ln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vert="horz" wrap="square" lIns="18000" tIns="10800" rIns="18000" bIns="10800" anchor="ctr" anchorCtr="0" upright="1">
            <a:noAutofit/>
          </a:bodyPr>
          <a:lstStyle/>
          <a:p>
            <a:pPr algn="ctr">
              <a:lnSpc>
                <a:spcPct val="107000"/>
              </a:lnSpc>
            </a:pPr>
            <a:r>
              <a:rPr lang="ru-RU" sz="1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Организовывает разработку </a:t>
            </a:r>
            <a:r>
              <a:rPr lang="ru-RU" sz="12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Перечня мероприятий по психолого-педагогической реабилитации или </a:t>
            </a:r>
            <a:r>
              <a:rPr lang="ru-RU" sz="12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абилитации</a:t>
            </a:r>
            <a:r>
              <a:rPr lang="ru-RU" sz="12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ребенка-инвалида, </a:t>
            </a:r>
            <a:r>
              <a:rPr lang="ru-RU" sz="1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определяет исполнителей и сроки исполнения мероприятий по психолого-педагогической реабилитации или </a:t>
            </a:r>
            <a:r>
              <a:rPr lang="ru-RU" sz="1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абилитации</a:t>
            </a:r>
            <a:r>
              <a:rPr lang="ru-RU" sz="1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ребенка-инвалида</a:t>
            </a: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AutoShape 4"/>
          <p:cNvSpPr>
            <a:spLocks noChangeArrowheads="1"/>
          </p:cNvSpPr>
          <p:nvPr/>
        </p:nvSpPr>
        <p:spPr bwMode="auto">
          <a:xfrm>
            <a:off x="599228" y="8078910"/>
            <a:ext cx="2313157" cy="897449"/>
          </a:xfrm>
          <a:prstGeom prst="roundRect">
            <a:avLst>
              <a:gd name="adj" fmla="val 16667"/>
            </a:avLst>
          </a:prstGeom>
          <a:ln>
            <a:solidFill>
              <a:schemeClr val="accent2">
                <a:lumMod val="75000"/>
              </a:schemeClr>
            </a:solidFill>
            <a:headEnd/>
            <a:tailEnd/>
          </a:ln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vert="horz" wrap="square" lIns="18000" tIns="10800" rIns="18000" bIns="10800" anchor="ctr" anchorCtr="0" upright="1">
            <a:noAutofit/>
          </a:bodyPr>
          <a:lstStyle/>
          <a:p>
            <a:pPr algn="ctr">
              <a:lnSpc>
                <a:spcPct val="107000"/>
              </a:lnSpc>
            </a:pPr>
            <a:r>
              <a:rPr lang="ru-RU" sz="1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Принимает и регистрирует   полученный из отдела образования Перечень мероприятий</a:t>
            </a: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AutoShape 4"/>
          <p:cNvSpPr>
            <a:spLocks noChangeArrowheads="1"/>
          </p:cNvSpPr>
          <p:nvPr/>
        </p:nvSpPr>
        <p:spPr bwMode="auto">
          <a:xfrm>
            <a:off x="3375302" y="8078910"/>
            <a:ext cx="2313157" cy="897449"/>
          </a:xfrm>
          <a:prstGeom prst="roundRect">
            <a:avLst>
              <a:gd name="adj" fmla="val 16667"/>
            </a:avLst>
          </a:prstGeom>
          <a:ln>
            <a:solidFill>
              <a:schemeClr val="accent2">
                <a:lumMod val="75000"/>
              </a:schemeClr>
            </a:solidFill>
            <a:headEnd/>
            <a:tailEnd/>
          </a:ln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vert="horz" wrap="square" lIns="18000" tIns="10800" rIns="18000" bIns="10800" anchor="ctr" anchorCtr="0" upright="1">
            <a:noAutofit/>
          </a:bodyPr>
          <a:lstStyle/>
          <a:p>
            <a:pPr algn="ctr">
              <a:lnSpc>
                <a:spcPct val="107000"/>
              </a:lnSpc>
            </a:pPr>
            <a:r>
              <a:rPr lang="ru-RU" sz="1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Организовывает исполнение Перечня мероприятий в рамках реализации образовательной программы</a:t>
            </a: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AutoShape 4"/>
          <p:cNvSpPr>
            <a:spLocks noChangeArrowheads="1"/>
          </p:cNvSpPr>
          <p:nvPr/>
        </p:nvSpPr>
        <p:spPr bwMode="auto">
          <a:xfrm>
            <a:off x="599228" y="9099991"/>
            <a:ext cx="5089231" cy="714570"/>
          </a:xfrm>
          <a:prstGeom prst="roundRect">
            <a:avLst>
              <a:gd name="adj" fmla="val 16667"/>
            </a:avLst>
          </a:prstGeom>
          <a:ln>
            <a:solidFill>
              <a:schemeClr val="accent2">
                <a:lumMod val="75000"/>
              </a:schemeClr>
            </a:solidFill>
            <a:headEnd/>
            <a:tailEnd/>
          </a:ln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vert="horz" wrap="square" lIns="18000" tIns="10800" rIns="18000" bIns="10800" anchor="ctr" anchorCtr="0" upright="1">
            <a:noAutofit/>
          </a:bodyPr>
          <a:lstStyle/>
          <a:p>
            <a:pPr algn="ctr">
              <a:lnSpc>
                <a:spcPct val="107000"/>
              </a:lnSpc>
            </a:pPr>
            <a:r>
              <a:rPr lang="ru-RU" sz="1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Образовательное учреждение вправе дополнить с согласия родителя (законного представителя) ребенка-инвалида Перечень мероприятий</a:t>
            </a: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AutoShape 4"/>
          <p:cNvSpPr>
            <a:spLocks noChangeArrowheads="1"/>
          </p:cNvSpPr>
          <p:nvPr/>
        </p:nvSpPr>
        <p:spPr bwMode="auto">
          <a:xfrm>
            <a:off x="599228" y="9966960"/>
            <a:ext cx="2313157" cy="1402080"/>
          </a:xfrm>
          <a:prstGeom prst="roundRect">
            <a:avLst>
              <a:gd name="adj" fmla="val 16667"/>
            </a:avLst>
          </a:prstGeom>
          <a:ln>
            <a:solidFill>
              <a:schemeClr val="accent2">
                <a:lumMod val="75000"/>
              </a:schemeClr>
            </a:solidFill>
            <a:headEnd/>
            <a:tailEnd/>
          </a:ln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vert="horz" wrap="square" lIns="18000" tIns="10800" rIns="18000" bIns="10800" anchor="ctr" anchorCtr="0" upright="1">
            <a:noAutofit/>
          </a:bodyPr>
          <a:lstStyle/>
          <a:p>
            <a:pPr algn="ctr">
              <a:lnSpc>
                <a:spcPct val="107000"/>
              </a:lnSpc>
            </a:pPr>
            <a:r>
              <a:rPr lang="ru-RU" sz="1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Информирует родителя (законного представителя) ребенка-инвалида о результатах работы не менее 2-х раз в период выполнения перечня мероприятий</a:t>
            </a: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AutoShape 4"/>
          <p:cNvSpPr>
            <a:spLocks noChangeArrowheads="1"/>
          </p:cNvSpPr>
          <p:nvPr/>
        </p:nvSpPr>
        <p:spPr bwMode="auto">
          <a:xfrm>
            <a:off x="3375301" y="9966960"/>
            <a:ext cx="2313157" cy="1402080"/>
          </a:xfrm>
          <a:prstGeom prst="roundRect">
            <a:avLst>
              <a:gd name="adj" fmla="val 16667"/>
            </a:avLst>
          </a:prstGeom>
          <a:ln>
            <a:solidFill>
              <a:schemeClr val="accent2">
                <a:lumMod val="75000"/>
              </a:schemeClr>
            </a:solidFill>
            <a:headEnd/>
            <a:tailEnd/>
          </a:ln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vert="horz" wrap="square" lIns="18000" tIns="10800" rIns="18000" bIns="10800" anchor="ctr" anchorCtr="0" upright="1">
            <a:noAutofit/>
          </a:bodyPr>
          <a:lstStyle/>
          <a:p>
            <a:pPr algn="ctr">
              <a:lnSpc>
                <a:spcPct val="107000"/>
              </a:lnSpc>
            </a:pPr>
            <a:r>
              <a:rPr lang="ru-RU" sz="1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Формирует и направляет в отдел образования сведения о выполнении мероприятий по психолого-педагогической реабилитации или </a:t>
            </a:r>
            <a:r>
              <a:rPr lang="ru-RU" sz="1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абилитации</a:t>
            </a:r>
            <a:r>
              <a:rPr lang="ru-RU" sz="1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сроки, устанавливаемые отделом образования</a:t>
            </a: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Стрелка вниз 43"/>
          <p:cNvSpPr/>
          <p:nvPr/>
        </p:nvSpPr>
        <p:spPr>
          <a:xfrm>
            <a:off x="3143842" y="1647497"/>
            <a:ext cx="456893" cy="412192"/>
          </a:xfrm>
          <a:prstGeom prst="downArrow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Стрелка вниз 44"/>
          <p:cNvSpPr/>
          <p:nvPr/>
        </p:nvSpPr>
        <p:spPr>
          <a:xfrm>
            <a:off x="3143843" y="3978576"/>
            <a:ext cx="484632" cy="489204"/>
          </a:xfrm>
          <a:prstGeom prst="downArrow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Стрелка вниз 45"/>
          <p:cNvSpPr/>
          <p:nvPr/>
        </p:nvSpPr>
        <p:spPr>
          <a:xfrm>
            <a:off x="3143843" y="7239024"/>
            <a:ext cx="435728" cy="401110"/>
          </a:xfrm>
          <a:prstGeom prst="downArrow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07962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899</TotalTime>
  <Words>205</Words>
  <Application>Microsoft Office PowerPoint</Application>
  <PresentationFormat>Произвольный</PresentationFormat>
  <Paragraphs>25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Мостовская</dc:creator>
  <cp:lastModifiedBy>Чернова Елена Ивановна</cp:lastModifiedBy>
  <cp:revision>8</cp:revision>
  <dcterms:created xsi:type="dcterms:W3CDTF">2015-09-24T21:28:22Z</dcterms:created>
  <dcterms:modified xsi:type="dcterms:W3CDTF">2017-09-06T12:41:50Z</dcterms:modified>
</cp:coreProperties>
</file>