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60" r:id="rId4"/>
    <p:sldId id="264" r:id="rId5"/>
    <p:sldId id="270" r:id="rId6"/>
    <p:sldId id="276" r:id="rId7"/>
    <p:sldId id="271" r:id="rId8"/>
    <p:sldId id="272" r:id="rId9"/>
    <p:sldId id="273" r:id="rId10"/>
    <p:sldId id="263" r:id="rId11"/>
    <p:sldId id="261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6996A9C-CD29-4D55-B45C-A676DDD46367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FE744B2-7A24-490C-AEAE-42DB02C3E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6A9C-CD29-4D55-B45C-A676DDD46367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44B2-7A24-490C-AEAE-42DB02C3E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6A9C-CD29-4D55-B45C-A676DDD46367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44B2-7A24-490C-AEAE-42DB02C3E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996A9C-CD29-4D55-B45C-A676DDD46367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E744B2-7A24-490C-AEAE-42DB02C3E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6996A9C-CD29-4D55-B45C-A676DDD46367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FE744B2-7A24-490C-AEAE-42DB02C3E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6A9C-CD29-4D55-B45C-A676DDD46367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44B2-7A24-490C-AEAE-42DB02C3E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6A9C-CD29-4D55-B45C-A676DDD46367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44B2-7A24-490C-AEAE-42DB02C3E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996A9C-CD29-4D55-B45C-A676DDD46367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E744B2-7A24-490C-AEAE-42DB02C3E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6A9C-CD29-4D55-B45C-A676DDD46367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744B2-7A24-490C-AEAE-42DB02C3E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996A9C-CD29-4D55-B45C-A676DDD46367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FE744B2-7A24-490C-AEAE-42DB02C3E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996A9C-CD29-4D55-B45C-A676DDD46367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FE744B2-7A24-490C-AEAE-42DB02C3EA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6996A9C-CD29-4D55-B45C-A676DDD46367}" type="datetimeFigureOut">
              <a:rPr lang="ru-RU" smtClean="0"/>
              <a:pPr/>
              <a:t>12.09.2017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FE744B2-7A24-490C-AEAE-42DB02C3E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35283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/>
              <a:t>СИСТЕМА РАБОТЫ С ДЕТЬМИ-ИНВАЛИДАМИ ПО ВЫПОЛНЕНИЮ  ИПРА В НЕВСКОМ РАЙОНЕ САНКТ-ПЕТЕРБУРГА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05064"/>
            <a:ext cx="8136904" cy="1929601"/>
          </a:xfrm>
        </p:spPr>
        <p:txBody>
          <a:bodyPr>
            <a:normAutofit/>
          </a:bodyPr>
          <a:lstStyle/>
          <a:p>
            <a:r>
              <a:rPr lang="ru-RU" sz="3000" b="1" i="1" dirty="0" err="1" smtClean="0">
                <a:solidFill>
                  <a:schemeClr val="accent6">
                    <a:lumMod val="50000"/>
                  </a:schemeClr>
                </a:solidFill>
              </a:rPr>
              <a:t>Иноземцева</a:t>
            </a:r>
            <a:r>
              <a:rPr lang="ru-RU" sz="3000" b="1" i="1" dirty="0" smtClean="0">
                <a:solidFill>
                  <a:schemeClr val="accent6">
                    <a:lumMod val="50000"/>
                  </a:schemeClr>
                </a:solidFill>
              </a:rPr>
              <a:t> Вероника Георгиевна: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заместитель директора ГБУ ДО ЦППМСП Невского района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председатель ТПМПК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Невского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района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педагог-психолог высшей квалификационной категории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83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родителями </a:t>
            </a:r>
            <a:br>
              <a:rPr lang="ru-RU" dirty="0" smtClean="0"/>
            </a:br>
            <a:r>
              <a:rPr lang="ru-RU" dirty="0" smtClean="0"/>
              <a:t>(законными представителями)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Согласование с законным представителем ребенка-инвалида Перечня мероприятий по психолого-педагогической реабилитации или </a:t>
            </a:r>
            <a:r>
              <a:rPr lang="ru-RU" dirty="0" err="1" smtClean="0"/>
              <a:t>абилитации</a:t>
            </a:r>
            <a:r>
              <a:rPr lang="ru-RU" dirty="0" smtClean="0"/>
              <a:t> ребенка-инвалида;</a:t>
            </a:r>
          </a:p>
          <a:p>
            <a:r>
              <a:rPr lang="ru-RU" dirty="0" smtClean="0"/>
              <a:t>Регистрация в журнале выдачи;</a:t>
            </a:r>
          </a:p>
          <a:p>
            <a:r>
              <a:rPr lang="ru-RU" dirty="0" smtClean="0"/>
              <a:t>Информирование законного представителя о его правах и обязанностях;</a:t>
            </a:r>
          </a:p>
          <a:p>
            <a:r>
              <a:rPr lang="ru-RU" dirty="0" smtClean="0"/>
              <a:t>Согласие на обработку персональных данных;</a:t>
            </a:r>
          </a:p>
          <a:p>
            <a:r>
              <a:rPr lang="ru-RU" dirty="0" smtClean="0"/>
              <a:t>Выдача Перечня мероприятий по психолого-педагогической реабилитации или </a:t>
            </a:r>
            <a:r>
              <a:rPr lang="ru-RU" dirty="0" err="1" smtClean="0"/>
              <a:t>абилитации</a:t>
            </a:r>
            <a:r>
              <a:rPr lang="ru-RU" dirty="0" smtClean="0"/>
              <a:t> ребенка-инвалида на руки законному представителю;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pPr algn="ctr"/>
            <a:r>
              <a:rPr lang="ru-RU" b="1" dirty="0" smtClean="0"/>
              <a:t>Алгоритм работы с ОУ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54738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Приказ «О назначении ответственных лиц за работу с детьми-инвалидами» (на учебный год);</a:t>
            </a:r>
          </a:p>
          <a:p>
            <a:r>
              <a:rPr lang="ru-RU" dirty="0" smtClean="0"/>
              <a:t>Журнал регистрации поступивших Перечней мероприятий по </a:t>
            </a:r>
            <a:r>
              <a:rPr lang="ru-RU" dirty="0" err="1" smtClean="0"/>
              <a:t>ПП-реабилитации</a:t>
            </a:r>
            <a:r>
              <a:rPr lang="ru-RU" dirty="0" smtClean="0"/>
              <a:t> или </a:t>
            </a:r>
            <a:r>
              <a:rPr lang="ru-RU" dirty="0" err="1" smtClean="0"/>
              <a:t>абилитации</a:t>
            </a:r>
            <a:r>
              <a:rPr lang="ru-RU" dirty="0" smtClean="0"/>
              <a:t> ребенка-инвалида в ОУ;</a:t>
            </a:r>
          </a:p>
          <a:p>
            <a:r>
              <a:rPr lang="ru-RU" dirty="0" smtClean="0"/>
              <a:t>Индивидуальный план работы по реализации Перечня мероприятий  ребенка-инвалида (</a:t>
            </a:r>
            <a:r>
              <a:rPr lang="ru-RU" dirty="0" err="1" smtClean="0"/>
              <a:t>ШПМПк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Информирование законных представителей и согласование индивидуального плана работы по реализации Перечня мероприятий </a:t>
            </a:r>
            <a:r>
              <a:rPr lang="ru-RU" u="sng" dirty="0" smtClean="0"/>
              <a:t>под подпись</a:t>
            </a:r>
            <a:r>
              <a:rPr lang="ru-RU" dirty="0" smtClean="0"/>
              <a:t>;</a:t>
            </a:r>
          </a:p>
          <a:p>
            <a:r>
              <a:rPr lang="ru-RU" dirty="0" smtClean="0"/>
              <a:t>Подведение итогов реализации Перечня мероприятий совместно с законными представителями </a:t>
            </a:r>
            <a:r>
              <a:rPr lang="ru-RU" dirty="0" err="1" smtClean="0"/>
              <a:t>ребенка-инвалидана</a:t>
            </a:r>
            <a:r>
              <a:rPr lang="ru-RU" dirty="0" smtClean="0"/>
              <a:t> </a:t>
            </a:r>
            <a:r>
              <a:rPr lang="ru-RU" dirty="0" err="1" smtClean="0"/>
              <a:t>ШПМПк</a:t>
            </a:r>
            <a:r>
              <a:rPr lang="ru-RU" dirty="0" smtClean="0"/>
              <a:t>;</a:t>
            </a:r>
          </a:p>
          <a:p>
            <a:r>
              <a:rPr lang="ru-RU" dirty="0" smtClean="0"/>
              <a:t>Отчет о реализации Перечня мероприятий направляется в ОО АНР не позднее 60 рабочих дней до окончания срока действия ИПРА.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Отчет о выполнении мероприятий по психолого-педагогической реабилитации или </a:t>
            </a:r>
            <a:r>
              <a:rPr lang="ru-RU" b="1" dirty="0" err="1" smtClean="0"/>
              <a:t>абилитации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00240"/>
            <a:ext cx="7467600" cy="4473712"/>
          </a:xfrm>
        </p:spPr>
        <p:txBody>
          <a:bodyPr/>
          <a:lstStyle/>
          <a:p>
            <a:r>
              <a:rPr lang="ru-RU" dirty="0" smtClean="0"/>
              <a:t>Направляется ОО АНР не позднее 40 рабочих дней до окончания срока действия ИПРА;</a:t>
            </a:r>
          </a:p>
          <a:p>
            <a:r>
              <a:rPr lang="ru-RU" dirty="0" smtClean="0"/>
              <a:t>По форме, утвержденной приказом Минтруда России от 15.10.2015 № 723н.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   Спасибо 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84486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14356"/>
          </a:xfrm>
        </p:spPr>
        <p:txBody>
          <a:bodyPr/>
          <a:lstStyle/>
          <a:p>
            <a:pPr algn="ctr"/>
            <a:r>
              <a:rPr lang="ru-RU" b="1" dirty="0" smtClean="0"/>
              <a:t>Нормативно-правовая база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8115328" cy="5786478"/>
          </a:xfrm>
        </p:spPr>
        <p:txBody>
          <a:bodyPr>
            <a:noAutofit/>
          </a:bodyPr>
          <a:lstStyle/>
          <a:p>
            <a:pPr algn="just"/>
            <a:r>
              <a:rPr lang="ru-RU" sz="1100" b="1" dirty="0" smtClean="0"/>
              <a:t>Федеральный закон от 2412.1995 № 181-ФЗ </a:t>
            </a:r>
            <a:r>
              <a:rPr lang="ru-RU" sz="1100" dirty="0" smtClean="0"/>
              <a:t>«О социальной защите инвалидов в Российской Федерации»;</a:t>
            </a:r>
          </a:p>
          <a:p>
            <a:pPr algn="just"/>
            <a:r>
              <a:rPr lang="ru-RU" sz="1100" b="1" dirty="0" smtClean="0"/>
              <a:t>Федеральный закон от 29.12.2012 № 273-ФЗ </a:t>
            </a:r>
            <a:r>
              <a:rPr lang="ru-RU" sz="1100" dirty="0" smtClean="0"/>
              <a:t>«Об образовании в РФ»;</a:t>
            </a:r>
          </a:p>
          <a:p>
            <a:pPr algn="just"/>
            <a:r>
              <a:rPr lang="ru-RU" sz="1100" b="1" dirty="0" smtClean="0"/>
              <a:t>Приказ Министерства труда и социальной защиты РФ от 31 июля 2015 г. № 528н</a:t>
            </a:r>
            <a:r>
              <a:rPr lang="ru-RU" sz="1100" dirty="0" smtClean="0"/>
              <a:t> «Об утверждении Порядка разработки и реализации индивидуальной программы реабилитации или </a:t>
            </a:r>
            <a:r>
              <a:rPr lang="ru-RU" sz="1100" dirty="0" err="1" smtClean="0"/>
              <a:t>абилитации</a:t>
            </a:r>
            <a:r>
              <a:rPr lang="ru-RU" sz="1100" dirty="0" smtClean="0"/>
              <a:t> инвалида, индивидуальной программы реабилитации или </a:t>
            </a:r>
            <a:r>
              <a:rPr lang="ru-RU" sz="1100" dirty="0" err="1" smtClean="0"/>
              <a:t>абилитации</a:t>
            </a:r>
            <a:r>
              <a:rPr lang="ru-RU" sz="1100" dirty="0" smtClean="0"/>
              <a:t> ребенка-инвалида, выдаваемых федеральными государственными учреждениями медико-социальной экспертизы, и их форм»;</a:t>
            </a:r>
          </a:p>
          <a:p>
            <a:pPr algn="just"/>
            <a:r>
              <a:rPr lang="ru-RU" sz="1100" b="1" dirty="0" smtClean="0"/>
              <a:t>Приказ Министерства труда и социальной защиты РФ от 15 октября 2015 г. N 723н</a:t>
            </a:r>
            <a:r>
              <a:rPr lang="ru-RU" sz="1100" dirty="0" smtClean="0"/>
              <a:t> «Об утверждении формы и Порядка предоставления органами исполнительной власти субъектов Российской Федерации, органами местного самоуправления и организациями независимо от их организационно-правовых форм информации об исполнении возложенных на них индивидуальной программой реабилитации или </a:t>
            </a:r>
            <a:r>
              <a:rPr lang="ru-RU" sz="1100" dirty="0" err="1" smtClean="0"/>
              <a:t>абилитации</a:t>
            </a:r>
            <a:r>
              <a:rPr lang="ru-RU" sz="1100" dirty="0" smtClean="0"/>
              <a:t> инвалида и индивидуальной программой реабилитации или </a:t>
            </a:r>
            <a:r>
              <a:rPr lang="ru-RU" sz="1100" dirty="0" err="1" smtClean="0"/>
              <a:t>абилитации</a:t>
            </a:r>
            <a:r>
              <a:rPr lang="ru-RU" sz="1100" dirty="0" smtClean="0"/>
              <a:t> ребенка-инвалида мероприятий в федеральные государственные учреждения медико-социальной экспертизы»;</a:t>
            </a:r>
          </a:p>
          <a:p>
            <a:pPr algn="just"/>
            <a:r>
              <a:rPr lang="ru-RU" sz="1100" b="1" dirty="0" smtClean="0"/>
              <a:t>Приказ Министерства труда и социальной защиты РФ от 17.12.2015 № 1024н </a:t>
            </a:r>
            <a:r>
              <a:rPr lang="ru-RU" sz="1100" dirty="0" smtClean="0"/>
              <a:t>«О классификациях и критериях, используемых при осуществлении медико-социальной экспертизы граждан федеральными государственными учреждениями медико-социальной экспертизы»;</a:t>
            </a:r>
          </a:p>
          <a:p>
            <a:pPr algn="just"/>
            <a:r>
              <a:rPr lang="ru-RU" sz="1100" b="1" dirty="0" smtClean="0"/>
              <a:t>Приказ Министерства труда и социальной защиты РФ от 10122013 № 723 </a:t>
            </a:r>
            <a:r>
              <a:rPr lang="ru-RU" sz="1100" dirty="0" smtClean="0"/>
              <a:t>«Об организации работы по межведомственному взаимодействию федеральных государственных учреждений медико-социальной экспертизы с </a:t>
            </a:r>
            <a:r>
              <a:rPr lang="ru-RU" sz="1100" dirty="0" err="1" smtClean="0"/>
              <a:t>психолого-медико-педагогическими</a:t>
            </a:r>
            <a:r>
              <a:rPr lang="ru-RU" sz="1100" dirty="0" smtClean="0"/>
              <a:t> комиссиями»;</a:t>
            </a:r>
          </a:p>
          <a:p>
            <a:pPr algn="just"/>
            <a:r>
              <a:rPr lang="ru-RU" sz="1100" b="1" dirty="0" smtClean="0"/>
              <a:t>Закон Санкт-Петербурга от 17.07.2013 № 461-83 </a:t>
            </a:r>
            <a:r>
              <a:rPr lang="ru-RU" sz="1100" dirty="0" smtClean="0"/>
              <a:t>«Об образовании в Санкт-Петербурге»;</a:t>
            </a:r>
          </a:p>
          <a:p>
            <a:pPr algn="just"/>
            <a:r>
              <a:rPr lang="ru-RU" sz="1100" b="1" dirty="0" smtClean="0"/>
              <a:t>Распоряжение Комитете по образованию от 29.01.2016 № 234-р </a:t>
            </a:r>
            <a:r>
              <a:rPr lang="ru-RU" sz="1100" dirty="0" smtClean="0"/>
              <a:t>«Об организации работы по реализации психолого-педагогических мероприятий, предусмотренных индивидуальной программой реабилитации или </a:t>
            </a:r>
            <a:r>
              <a:rPr lang="ru-RU" sz="1100" dirty="0" err="1" smtClean="0"/>
              <a:t>абилитации</a:t>
            </a:r>
            <a:r>
              <a:rPr lang="ru-RU" sz="1100" dirty="0" smtClean="0"/>
              <a:t> инвалида (ребенка-инвалида)»;</a:t>
            </a:r>
          </a:p>
          <a:p>
            <a:r>
              <a:rPr lang="ru-RU" sz="1100" b="1" dirty="0" smtClean="0"/>
              <a:t>Инструктивно-методическое письмо Комитета по образованию от 04.02.2016 № 03-20-321/16-0-0 </a:t>
            </a:r>
            <a:r>
              <a:rPr lang="ru-RU" sz="1100" dirty="0" smtClean="0"/>
              <a:t>«Об организации работы по реализации психолого-педагогических мероприятий, предусмотренных индивидуальной программой реабилитации или </a:t>
            </a:r>
            <a:r>
              <a:rPr lang="ru-RU" sz="1100" dirty="0" err="1" smtClean="0"/>
              <a:t>абилитации</a:t>
            </a:r>
            <a:r>
              <a:rPr lang="ru-RU" sz="1100" dirty="0" smtClean="0"/>
              <a:t> инвалида (ребенка-инвалида)»;</a:t>
            </a:r>
          </a:p>
          <a:p>
            <a:r>
              <a:rPr lang="ru-RU" sz="1100" b="1" dirty="0" smtClean="0"/>
              <a:t>Инструктивно-методическое письмо Комитета по образованию от 04.02.2016 № 03-20-322/16-0-0</a:t>
            </a:r>
            <a:r>
              <a:rPr lang="ru-RU" sz="1100" dirty="0" smtClean="0"/>
              <a:t> «Об организации работы по реализации психолого-педагогических мероприятий, предусмотренных индивидуальной программой реабилитации или </a:t>
            </a:r>
            <a:r>
              <a:rPr lang="ru-RU" sz="1100" dirty="0" err="1" smtClean="0"/>
              <a:t>абилитации</a:t>
            </a:r>
            <a:r>
              <a:rPr lang="ru-RU" sz="1100" dirty="0" smtClean="0"/>
              <a:t> инвалида (ребенка-инвалида)».</a:t>
            </a:r>
          </a:p>
        </p:txBody>
      </p:sp>
    </p:spTree>
    <p:extLst>
      <p:ext uri="{BB962C8B-B14F-4D97-AF65-F5344CB8AC3E}">
        <p14:creationId xmlns:p14="http://schemas.microsoft.com/office/powerpoint/2010/main" val="174135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397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Отдел образования администрации</a:t>
            </a:r>
            <a:br>
              <a:rPr lang="ru-RU" b="1" dirty="0" smtClean="0"/>
            </a:br>
            <a:r>
              <a:rPr lang="ru-RU" b="1" dirty="0" smtClean="0"/>
              <a:t>Невского района Санкт-Петербурга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7467600" cy="511665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Прием документов (еженедельно по средам и пятницам);</a:t>
            </a:r>
          </a:p>
          <a:p>
            <a:r>
              <a:rPr lang="ru-RU" dirty="0" smtClean="0"/>
              <a:t>Выписки из ИПРА регистрируются по форме согласно приложению к распоряжению Комитета по образованию от 29.01.2016 № 234-р (в 3-х </a:t>
            </a:r>
            <a:r>
              <a:rPr lang="ru-RU" dirty="0" err="1" smtClean="0"/>
              <a:t>дневный</a:t>
            </a:r>
            <a:r>
              <a:rPr lang="ru-RU" dirty="0" smtClean="0"/>
              <a:t> срок);</a:t>
            </a:r>
          </a:p>
          <a:p>
            <a:r>
              <a:rPr lang="ru-RU" dirty="0" smtClean="0"/>
              <a:t>Информирование законных представителей детей-инвалидов: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Приглашение по </a:t>
            </a:r>
            <a:r>
              <a:rPr lang="ru-RU" dirty="0" smtClean="0"/>
              <a:t>телефону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Уведомления по почте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Разработка Перечня мероприятий по психолого-педагогической реабилитации или </a:t>
            </a:r>
            <a:r>
              <a:rPr lang="ru-RU" dirty="0" err="1" smtClean="0"/>
              <a:t>абилитации</a:t>
            </a:r>
            <a:r>
              <a:rPr lang="ru-RU" dirty="0" smtClean="0"/>
              <a:t> ребенка-инвалида совместно со специалистами ТПМПК Невского района СПб, по каждому мероприятию определяется исполнитель и дата исполнения мероприятий (в 3-х </a:t>
            </a:r>
            <a:r>
              <a:rPr lang="ru-RU" dirty="0" err="1" smtClean="0"/>
              <a:t>дневный</a:t>
            </a:r>
            <a:r>
              <a:rPr lang="ru-RU" dirty="0" smtClean="0"/>
              <a:t> срок).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Перечень мероприятий</a:t>
            </a:r>
            <a:endParaRPr lang="ru-RU" b="1" dirty="0"/>
          </a:p>
        </p:txBody>
      </p:sp>
      <p:pic>
        <p:nvPicPr>
          <p:cNvPr id="4" name="Содержимое 3" descr="Page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44784" y="1571612"/>
            <a:ext cx="6892432" cy="48736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ge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44784" y="214290"/>
            <a:ext cx="7756306" cy="625953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ge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57166"/>
            <a:ext cx="7900988" cy="585172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ge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596863"/>
            <a:ext cx="7972425" cy="563728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age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358246" cy="611665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age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8429684" cy="6116659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281</TotalTime>
  <Words>383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СИСТЕМА РАБОТЫ С ДЕТЬМИ-ИНВАЛИДАМИ ПО ВЫПОЛНЕНИЮ  ИПРА В НЕВСКОМ РАЙОНЕ САНКТ-ПЕТЕРБУРГА</vt:lpstr>
      <vt:lpstr>Нормативно-правовая база</vt:lpstr>
      <vt:lpstr>Отдел образования администрации Невского района Санкт-Петербурга</vt:lpstr>
      <vt:lpstr>Перечень мероприятий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родителями  (законными представителями)</vt:lpstr>
      <vt:lpstr>Алгоритм работы с ОУ</vt:lpstr>
      <vt:lpstr>Отчет о выполнении мероприятий по психолого-педагогической реабилитации или абилитации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С ДЕТЬМИ-ИНВАЛИДАМИ ПО ВЫПОЛНЕНИЮ  ИПРА В НЕВСКОМ РАЙОНЕ САНКТ-ПЕТЕРБУРГА</dc:title>
  <dc:creator>56345634653прмтас</dc:creator>
  <cp:lastModifiedBy>Чернова Елена Ивановна</cp:lastModifiedBy>
  <cp:revision>33</cp:revision>
  <dcterms:created xsi:type="dcterms:W3CDTF">2017-01-14T10:39:52Z</dcterms:created>
  <dcterms:modified xsi:type="dcterms:W3CDTF">2017-09-12T12:27:01Z</dcterms:modified>
</cp:coreProperties>
</file>